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9144000"/>
  <p:notesSz cx="6858000" cy="9144000"/>
  <p:embeddedFontLst>
    <p:embeddedFont>
      <p:font typeface="Do Hyeon"/>
      <p:regular r:id="rId58"/>
    </p:embeddedFont>
    <p:embeddedFont>
      <p:font typeface="Nanum Gothic Coding"/>
      <p:regular r:id="rId59"/>
      <p:bold r:id="rId60"/>
    </p:embeddedFont>
    <p:embeddedFont>
      <p:font typeface="Black Han Sans"/>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53">
          <p15:clr>
            <a:srgbClr val="A4A3A4"/>
          </p15:clr>
        </p15:guide>
        <p15:guide id="2" orient="horz" pos="1706">
          <p15:clr>
            <a:srgbClr val="A4A3A4"/>
          </p15:clr>
        </p15:guide>
        <p15:guide id="3" pos="567">
          <p15:clr>
            <a:srgbClr val="A4A3A4"/>
          </p15:clr>
        </p15:guide>
        <p15:guide id="4" pos="5193">
          <p15:clr>
            <a:srgbClr val="A4A3A4"/>
          </p15:clr>
        </p15:guide>
      </p15:sldGuideLst>
    </p:ext>
    <p:ext uri="http://customooxmlschemas.google.com/">
      <go:slidesCustomData xmlns:go="http://customooxmlschemas.google.com/" r:id="rId62" roundtripDataSignature="AMtx7mg7l1AgoPGzZMWF5oroHJhZtD+t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AA8764-51A2-461A-A366-EE6EB4E1E741}">
  <a:tblStyle styleId="{01AA8764-51A2-461A-A366-EE6EB4E1E7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53" orient="horz"/>
        <p:guide pos="1706" orient="horz"/>
        <p:guide pos="567"/>
        <p:guide pos="519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BlackHanSans-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anumGothicCoding-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NanumGothicCoding-regular.fntdata"/><Relationship Id="rId14" Type="http://schemas.openxmlformats.org/officeDocument/2006/relationships/slide" Target="slides/slide8.xml"/><Relationship Id="rId58" Type="http://schemas.openxmlformats.org/officeDocument/2006/relationships/font" Target="fonts/DoHyeon-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35110d17f_5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35110d17f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KR"/>
              <a:t>4조 발표 시작하겠습니다. 저희가 이번에 준비한 프로젝트는 ‘적과 우리를 구분하는 적 감지 모델링’프로젝트 입니다. </a:t>
            </a:r>
            <a:endParaRPr/>
          </a:p>
          <a:p>
            <a:pPr indent="0" lvl="0" marL="0" rtl="0" algn="l">
              <a:spcBef>
                <a:spcPts val="14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03d0b3b54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03d0b3b5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ko-KR"/>
              <a:t>데이터 수집 도구로는 자체 개발한 동영상 이미지 변환 프로그램, 이미지 Crop 프로그램, 크롬 확장 프로그램인 Image Downloader, 그리고 Yolo Mark 프로그램을 이용하였습니다. 모델링 도구로는 구글 Colab과 AWS,Jupiter Notebook을 함께 사용하였고, yolo v3 darknet도 함께 사용하였습니다. OS는 window10, 언어는 python을 사용하였습니다.</a:t>
            </a:r>
            <a:endParaRPr/>
          </a:p>
          <a:p>
            <a:pPr indent="0" lvl="0" marL="0" rtl="0" algn="l">
              <a:spcBef>
                <a:spcPts val="11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03d0b3b54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03d0b3b5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ko-KR"/>
              <a:t>세부 일정으로는 4월 5일부터 9일까지 주제선정과 세부계획을 짜는 동시에, 6일과 7일 데이터 수집을 함께 한 후 8일과 9일에 걸쳐 라벨링을 완료하였습니다. 이후 12일부터 22일까지 모델링과 테스트를 마친 후 결과정리를 하는 일정으로 진행하였습니다.</a:t>
            </a:r>
            <a:endParaRPr/>
          </a:p>
          <a:p>
            <a:pPr indent="0" lvl="0" marL="0" rtl="0" algn="l">
              <a:spcBef>
                <a:spcPts val="11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3548c0e55_2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3548c0e5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ko-KR"/>
              <a:t>이번에는 팀에 대한 간단한 소개와 역할분담 내용을 알려드리겠습니다.</a:t>
            </a:r>
            <a:endParaRPr/>
          </a:p>
          <a:p>
            <a:pPr indent="0" lvl="0" marL="0" rtl="0" algn="l">
              <a:spcBef>
                <a:spcPts val="11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ko-KR"/>
              <a:t>저희 조 이름은 좀비를 퇴치하는 모델을 잘 만들고 싶은 열망을 담아, 좀비 퇴치 조라고 이름을 지었습니다. 구성원은 팀장인 오경진님, 그리고 팀원인 이해동님, 박건우님, 저 엄정민으로 이루어져 있습니다.</a:t>
            </a:r>
            <a:endParaRPr/>
          </a:p>
          <a:p>
            <a:pPr indent="0" lvl="0" marL="457200" rtl="0" algn="l">
              <a:lnSpc>
                <a:spcPct val="130000"/>
              </a:lnSpc>
              <a:spcBef>
                <a:spcPts val="1100"/>
              </a:spcBef>
              <a:spcAft>
                <a:spcPts val="0"/>
              </a:spcAft>
              <a:buNone/>
            </a:pPr>
            <a:r>
              <a:t/>
            </a:r>
            <a:endParaRPr/>
          </a:p>
        </p:txBody>
      </p:sp>
      <p:sp>
        <p:nvSpPr>
          <p:cNvPr id="225" name="Google Shape;2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3548c0e55_2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3548c0e55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ko-KR"/>
              <a:t>세부 역할로는 객체 인식 모델링 팀과 이미지 분류 모델링 팀, 그리고 전원 수행 항목으로 나누었습니다. 먼저 객체 인식 모델링 팀에서는 오경진님이 yolo custom object 훈련과 객체 검출을 담당해 주셨습니다. 그리고 이해동님이 yolomarking과 객체 인식 테스트용 영상을 제작해 주셨습니다. 이미지 분류 모델링 팀에서는 공통으로 이미지 분류 데이터 셋을 라벨링하였고, 박건우님이 전이 학습 모델링을, 제가 Vanilla CNN 모델링을 담당하였습니다. 마지막으로 전원이 함께 프로젝트 기획 및 설계, 동영상에서 데이터 수집 및 필터링, 프로젝트 보고서 작성 및 발표 준비를 하였습니다. 다음 내용부터는 박건우 님이 이어서 진행하도록 하겠습니다. </a:t>
            </a:r>
            <a:endParaRPr/>
          </a:p>
          <a:p>
            <a:pPr indent="0" lvl="0" marL="0" rtl="0" algn="l">
              <a:spcBef>
                <a:spcPts val="11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3548c0e55_2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3548c0e55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447a5a14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d447a5a14d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447a5a14d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d447a5a14d_3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03d0b3b54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d03d0b3b54_5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03d0b3b54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d03d0b3b54_5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35110d17f_5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35110d17f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KR"/>
              <a:t>순서는 다음과 같습니다. 첫 번째로, 프로젝트 주제를 선정하게 된 이유를 소개한 후, 어떻게 활용할 수 있는지, 또 실제로 활용되고 있는 사례가 있는지 살펴보고 프로젝트에 대한 내용을 소개해 드릴 것입니다. 두 번째로, 저희 팀과 각자 맡은 역할에 대해서 소개하겠습니다. 세 번째로, 박건우님이 이미지 분류 모델링의 수행 절차와 결과에 대해 설명하고 시연하도록 하겠습니다. 네 번째로, 오경진님이 객체 분류 모델링의 수행 절차와 결과에 대해 설명하고 시연하도록 하겠습니다. 마지막으로, 팀원들이 이번 프로젝트에서 어떤 것을 배우고 공부했는지 소감을 짧게 말하며 마무리하도록 하겠습니다.</a:t>
            </a:r>
            <a:endParaRPr/>
          </a:p>
          <a:p>
            <a:pPr indent="0" lvl="0" marL="0" rtl="0" algn="l">
              <a:spcBef>
                <a:spcPts val="14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447a5a14d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d447a5a14d_3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447a5a14d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d447a5a14d_1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447a5a14d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d447a5a14d_1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447a5a14d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d447a5a14d_1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447a5a14d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d447a5a14d_1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447a5a14d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d447a5a14d_1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447a5a14d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d447a5a14d_3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447a5a14d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d447a5a14d_3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447a5a14d_3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d447a5a14d_3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447a5a14d_3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d447a5a14d_3_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KR"/>
              <a:t>먼저 프로젝트 주제를 정하게 된 배경을 설명해 드리겠습니다. </a:t>
            </a:r>
            <a:endParaRPr/>
          </a:p>
          <a:p>
            <a:pPr indent="0" lvl="0" marL="0" rtl="0" algn="l">
              <a:lnSpc>
                <a:spcPct val="130000"/>
              </a:lnSpc>
              <a:spcBef>
                <a:spcPts val="1400"/>
              </a:spcBef>
              <a:spcAft>
                <a:spcPts val="0"/>
              </a:spcAft>
              <a:buNone/>
            </a:pPr>
            <a:r>
              <a:t/>
            </a:r>
            <a:endParaRPr/>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447a5a14d_3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d447a5a14d_3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447a5a14d_3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d447a5a14d_3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447a5a14d_3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d447a5a14d_3_3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447a5a14d_3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d447a5a14d_3_4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d447a5a14d_3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d447a5a14d_3_4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d447a5a14d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d447a5a14d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시연파일로 보여주기</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3548c0e55_2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d3548c0e55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447a5a14d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d447a5a14d_2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d447a5a14d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Windows에서는 CRLF, Linux에서는 LF이므로 맞추어 주어야 한다.</a:t>
            </a:r>
            <a:endParaRPr/>
          </a:p>
        </p:txBody>
      </p:sp>
      <p:sp>
        <p:nvSpPr>
          <p:cNvPr id="591" name="Google Shape;591;gd447a5a14d_2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d447a5a14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d447a5a14d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35110d17f_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35110d17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KR">
                <a:solidFill>
                  <a:schemeClr val="dk1"/>
                </a:solidFill>
              </a:rPr>
              <a:t>여러분들은 만약 우리가 살고있는 세상에 좀비가 나타난다면 어떤 생각을 하시겠습니까? 여러가지 의견이 있으시겠지만, 대부분의 사람들은 살아남으려고 수단과 방법을 가리지 않을 것입니다. 우리는 좀비가 있는 세상에서 인공지능이 인간에게 도움이 되기 위해 어떤 역할을 할 수 있을지에 대해서 상상해보았습니다. 인공지능이 좀비와 사람을 구분해 줄 수 있다면 위험한 경비나 정찰 임무에 인간 대신 활용될 수 있고, 이를 통해 인간에게 재앙을 대비할 시간과 인력을 줄 것입니다. (클릭) 결과적으로 인공지능은 인간의 생존 확률과 좀비를 퇴치할 수 있는 확률을 높여 줄 것입니다.</a:t>
            </a:r>
            <a:endParaRPr>
              <a:solidFill>
                <a:schemeClr val="dk1"/>
              </a:solidFill>
            </a:endParaRPr>
          </a:p>
          <a:p>
            <a:pPr indent="0" lvl="0" marL="0" rtl="0" algn="l">
              <a:spcBef>
                <a:spcPts val="14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3548c0e5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설정파일, 학습이미지폴더, 데이터파일, 네임파일, 텍스트파일 - 훈련을 위해 필요한 파일</a:t>
            </a:r>
            <a:endParaRPr>
              <a:solidFill>
                <a:schemeClr val="dk1"/>
              </a:solidFill>
            </a:endParaRPr>
          </a:p>
          <a:p>
            <a:pPr indent="0" lvl="0" marL="0" rtl="0" algn="l">
              <a:spcBef>
                <a:spcPts val="0"/>
              </a:spcBef>
              <a:spcAft>
                <a:spcPts val="0"/>
              </a:spcAft>
              <a:buClr>
                <a:schemeClr val="dk1"/>
              </a:buClr>
              <a:buSzPts val="1100"/>
              <a:buFont typeface="Arial"/>
              <a:buNone/>
            </a:pPr>
            <a:r>
              <a:rPr lang="ko-KR">
                <a:solidFill>
                  <a:schemeClr val="dk1"/>
                </a:solidFill>
              </a:rPr>
              <a:t>Darknet 실행파일 - 훈련을 위한 실행파일</a:t>
            </a:r>
            <a:endParaRPr>
              <a:solidFill>
                <a:schemeClr val="dk1"/>
              </a:solidFill>
            </a:endParaRPr>
          </a:p>
          <a:p>
            <a:pPr indent="0" lvl="0" marL="0" rtl="0" algn="l">
              <a:spcBef>
                <a:spcPts val="0"/>
              </a:spcBef>
              <a:spcAft>
                <a:spcPts val="0"/>
              </a:spcAft>
              <a:buNone/>
            </a:pPr>
            <a:r>
              <a:rPr lang="ko-KR"/>
              <a:t>가중치 파일 - 훈련 결과 가중치 파일</a:t>
            </a:r>
            <a:endParaRPr/>
          </a:p>
          <a:p>
            <a:pPr indent="0" lvl="0" marL="0" rtl="0" algn="l">
              <a:spcBef>
                <a:spcPts val="0"/>
              </a:spcBef>
              <a:spcAft>
                <a:spcPts val="0"/>
              </a:spcAft>
              <a:buNone/>
            </a:pPr>
            <a:r>
              <a:rPr lang="ko-KR"/>
              <a:t>train.log - 훈련시 로그파일</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Darknet.py, libdarknet.so - 객체검출 소스코드 실행시 필요</a:t>
            </a:r>
            <a:endParaRPr/>
          </a:p>
          <a:p>
            <a:pPr indent="0" lvl="0" marL="0" rtl="0" algn="l">
              <a:spcBef>
                <a:spcPts val="0"/>
              </a:spcBef>
              <a:spcAft>
                <a:spcPts val="0"/>
              </a:spcAft>
              <a:buNone/>
            </a:pPr>
            <a:r>
              <a:rPr lang="ko-KR"/>
              <a:t>detect_test.ipynb - 객체검출 소스코드</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1" name="Google Shape;611;gd3548c0e55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d3548c0e5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d3548c0e55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d3548c0e5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d3548c0e55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d03d0b3b54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d03d0b3b54_7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d3548c0e55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d3548c0e5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d35110d17f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d35110d17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d3548c0e55_1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d3548c0e5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d3548c0e55_2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d3548c0e55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d3548c0e55_2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d3548c0e5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d3548c0e55_2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d3548c0e55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3548c0e55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3548c0e55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KR"/>
              <a:t>그래서 저희는 좀비인 적과 인간인 아군을 구별하는 적 감지 모델을 만드는 것으로 주제를 선정하였습니다. 감시 화면을 통해서 아군과 적군을 구별하고, 적이 나타났을 때 얼마나 위험한지 표표시해주는 기능을 목표로 하여, 우리의 상상을 실현해보고자 했습니다. 다소 허무맹랑하게 들릴 수도 있는 주제이지만, 우리는 이 주제가 아주 쓸모 있는 주제라고 이야기하고 싶습니다.</a:t>
            </a:r>
            <a:endParaRPr/>
          </a:p>
          <a:p>
            <a:pPr indent="0" lvl="0" marL="0" rtl="0" algn="l">
              <a:spcBef>
                <a:spcPts val="11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d3548c0e55_2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d3548c0e55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d3548c0e55_2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d3548c0e55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3548c0e55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3548c0e5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ko-KR">
                <a:solidFill>
                  <a:schemeClr val="dk1"/>
                </a:solidFill>
                <a:latin typeface="Malgun Gothic"/>
                <a:ea typeface="Malgun Gothic"/>
                <a:cs typeface="Malgun Gothic"/>
                <a:sym typeface="Malgun Gothic"/>
              </a:rPr>
              <a:t>데이터 셋을 어떻게 구성하느냐에 따라, 우리의 계획은 실생활에도 충분히 활용 가능합니다. 예를 들어 아파트 입구에서 거주자와 외부인을 구분한다거나, 공장 등에서 특정 작업복을 입은 사람과 외부인을 구분하기, 다중이용시설에서 마스크 착용 여부를 확인하고 올바르게 착용하였는지 검사하는 시스템, 그리고 아동보호구역이나 노인시설 등에서 중범죄자들의 출입을 통제하는 등 보안이나 경비, 침입 감지 시스템 등에 활용이 가능합니다.</a:t>
            </a:r>
            <a:endParaRPr>
              <a:solidFill>
                <a:schemeClr val="dk1"/>
              </a:solidFill>
              <a:latin typeface="Malgun Gothic"/>
              <a:ea typeface="Malgun Gothic"/>
              <a:cs typeface="Malgun Gothic"/>
              <a:sym typeface="Malgun Gothic"/>
            </a:endParaRPr>
          </a:p>
          <a:p>
            <a:pPr indent="0" lvl="0" marL="0" rtl="0" algn="l">
              <a:spcBef>
                <a:spcPts val="1100"/>
              </a:spcBef>
              <a:spcAft>
                <a:spcPts val="0"/>
              </a:spcAft>
              <a:buClr>
                <a:schemeClr val="dk1"/>
              </a:buClr>
              <a:buSzPts val="1100"/>
              <a:buFont typeface="Arial"/>
              <a:buNone/>
            </a:pPr>
            <a:r>
              <a:t/>
            </a:r>
            <a:endParaRPr>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35110d17f_1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35110d17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ko-KR">
                <a:solidFill>
                  <a:schemeClr val="dk1"/>
                </a:solidFill>
              </a:rPr>
              <a:t>실제로 최근 보안관리 분야에서는 인공지능을 활용한 경비 시스템이 개발되고 있습니다. 지디엘시스템의 AI 융합 해안경비 시스템은 감시영역에서 획득되는 정보를 통한 AI딥러닝으로 표적과 허상을 구분합니다. 또한 감시 구역 내 표적을 자동으로 식별하며, 위험한 경우 경고를 보냅니다. 결과적으로 이 시스템을 통하여 Human Error를 줄이고, 경비 비용을 낮추며 인력 효율을 향상시키는 등 긍정적인 효과를 내고 있습니다.</a:t>
            </a:r>
            <a:endParaRPr>
              <a:solidFill>
                <a:schemeClr val="dk1"/>
              </a:solidFill>
            </a:endParaRPr>
          </a:p>
          <a:p>
            <a:pPr indent="0" lvl="0" marL="0" rtl="0" algn="l">
              <a:spcBef>
                <a:spcPts val="110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35110d17f_1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35110d17f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ko-KR">
                <a:solidFill>
                  <a:schemeClr val="dk1"/>
                </a:solidFill>
              </a:rPr>
              <a:t>또한 포스코 ICT가 개발한 비전 AI는 공장이나 현장의 보안 구역에 무단침입을 하여 위해를 가하려는 시도를 CCTV를 통해 감지합니다. 뿐만 아니라 작업자가 쓰러지는 행동을 감지하거나, 출입자의 안전장비 착용 상태를 체크하는 역할도 수행합니다. 이를 통해 기존 감시 담당자의 과중한 업무를 줄이고 효율적인 보안관리를 가능하도록 합니다. 이러한 사례를 바탕으로, 우리가 만들고자 하는 모델은 경비/보안 분야에서 유용성이 있다고 판단할 수 있습니다.</a:t>
            </a:r>
            <a:endParaRPr>
              <a:solidFill>
                <a:schemeClr val="dk1"/>
              </a:solidFill>
            </a:endParaRPr>
          </a:p>
          <a:p>
            <a:pPr indent="0" lvl="0" marL="0" rtl="0" algn="l">
              <a:spcBef>
                <a:spcPts val="110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3548c0e55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3548c0e5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ko-KR"/>
              <a:t>다음으로는 프로젝트의 개요에 대해서 말씀드리겠습니다. 이번 프로젝트에서 사용되는 모델링 기법은 2가지로, 각각의 기능을 목표로 하고 있습니다. 먼저 이미지 분류 모델링에서는 CNN 방식을 사용하기로 하였고, 경보 모델과 구조 모델을 이중으로 사용하여 최대한 좀비를 많이 걸러 주고, 예측한 좀비 중에서 정확히 맞춘 비율을 높여 식별해 좀비를 확실히 퇴치하는 기능을 목표로 하였습니다.(필요하면 추가 설명) 그리고 객체 인식 모델링에서는 YOLOv3기법을 사용하기로 하였고, 이미지나 동영상에서 좀비를 탐지하고 영역표시를 하며, 좀비가 있으면 위험 여부를 표시해 주는 기능을 목표로 하였습니다. 사용되는 데이터 소스는 드라마 워킹데드 시즌 7과 9 전편, 그리고 구글 검색 이미지를 이용하였습니다. 이번 프로젝트에서 사용된 데이터 소스는 상업적으로 이용하거나 배포할 목적이 없고, 학습용 자료로만 사용하였음을 미리 알려드립니다.</a:t>
            </a:r>
            <a:endParaRPr/>
          </a:p>
          <a:p>
            <a:pPr indent="0" lvl="0" marL="0" rtl="0" algn="l">
              <a:spcBef>
                <a:spcPts val="11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1" name="Shape 11"/>
        <p:cNvGrpSpPr/>
        <p:nvPr/>
      </p:nvGrpSpPr>
      <p:grpSpPr>
        <a:xfrm>
          <a:off x="0" y="0"/>
          <a:ext cx="0" cy="0"/>
          <a:chOff x="0" y="0"/>
          <a:chExt cx="0" cy="0"/>
        </a:xfrm>
      </p:grpSpPr>
      <p:sp>
        <p:nvSpPr>
          <p:cNvPr id="12" name="Google Shape;12;p14"/>
          <p:cNvSpPr/>
          <p:nvPr/>
        </p:nvSpPr>
        <p:spPr>
          <a:xfrm>
            <a:off x="0" y="0"/>
            <a:ext cx="9144000" cy="126876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56" name="Shape 56"/>
        <p:cNvGrpSpPr/>
        <p:nvPr/>
      </p:nvGrpSpPr>
      <p:grpSpPr>
        <a:xfrm>
          <a:off x="0" y="0"/>
          <a:ext cx="0" cy="0"/>
          <a:chOff x="0" y="0"/>
          <a:chExt cx="0" cy="0"/>
        </a:xfrm>
      </p:grpSpPr>
      <p:sp>
        <p:nvSpPr>
          <p:cNvPr id="57" name="Google Shape;57;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3"/>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 name="Google Shape;59;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62" name="Shape 62"/>
        <p:cNvGrpSpPr/>
        <p:nvPr/>
      </p:nvGrpSpPr>
      <p:grpSpPr>
        <a:xfrm>
          <a:off x="0" y="0"/>
          <a:ext cx="0" cy="0"/>
          <a:chOff x="0" y="0"/>
          <a:chExt cx="0" cy="0"/>
        </a:xfrm>
      </p:grpSpPr>
      <p:sp>
        <p:nvSpPr>
          <p:cNvPr id="63" name="Google Shape;63;p24"/>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4"/>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3" name="Shape 13"/>
        <p:cNvGrpSpPr/>
        <p:nvPr/>
      </p:nvGrpSpPr>
      <p:grpSpPr>
        <a:xfrm>
          <a:off x="0" y="0"/>
          <a:ext cx="0" cy="0"/>
          <a:chOff x="0" y="0"/>
          <a:chExt cx="0" cy="0"/>
        </a:xfrm>
      </p:grpSpPr>
      <p:pic>
        <p:nvPicPr>
          <p:cNvPr id="14" name="Google Shape;14;p15"/>
          <p:cNvPicPr preferRelativeResize="0"/>
          <p:nvPr/>
        </p:nvPicPr>
        <p:blipFill rotWithShape="1">
          <a:blip r:embed="rId2">
            <a:alphaModFix/>
          </a:blip>
          <a:srcRect b="0" l="0" r="0" t="0"/>
          <a:stretch/>
        </p:blipFill>
        <p:spPr>
          <a:xfrm>
            <a:off x="0" y="116632"/>
            <a:ext cx="9144000" cy="600524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15" name="Shape 15"/>
        <p:cNvGrpSpPr/>
        <p:nvPr/>
      </p:nvGrpSpPr>
      <p:grpSpPr>
        <a:xfrm>
          <a:off x="0" y="0"/>
          <a:ext cx="0" cy="0"/>
          <a:chOff x="0" y="0"/>
          <a:chExt cx="0" cy="0"/>
        </a:xfrm>
      </p:grpSpPr>
      <p:pic>
        <p:nvPicPr>
          <p:cNvPr id="16" name="Google Shape;16;p16"/>
          <p:cNvPicPr preferRelativeResize="0"/>
          <p:nvPr/>
        </p:nvPicPr>
        <p:blipFill rotWithShape="1">
          <a:blip r:embed="rId2">
            <a:alphaModFix/>
          </a:blip>
          <a:srcRect b="0" l="0" r="0" t="0"/>
          <a:stretch/>
        </p:blipFill>
        <p:spPr>
          <a:xfrm>
            <a:off x="0" y="0"/>
            <a:ext cx="9144000" cy="68579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7" name="Shape 17"/>
        <p:cNvGrpSpPr/>
        <p:nvPr/>
      </p:nvGrpSpPr>
      <p:grpSpPr>
        <a:xfrm>
          <a:off x="0" y="0"/>
          <a:ext cx="0" cy="0"/>
          <a:chOff x="0" y="0"/>
          <a:chExt cx="0" cy="0"/>
        </a:xfrm>
      </p:grpSpPr>
      <p:sp>
        <p:nvSpPr>
          <p:cNvPr id="18" name="Google Shape;1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 name="Google Shape;20;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 name="Google Shape;2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24" name="Shape 24"/>
        <p:cNvGrpSpPr/>
        <p:nvPr/>
      </p:nvGrpSpPr>
      <p:grpSpPr>
        <a:xfrm>
          <a:off x="0" y="0"/>
          <a:ext cx="0" cy="0"/>
          <a:chOff x="0" y="0"/>
          <a:chExt cx="0" cy="0"/>
        </a:xfrm>
      </p:grpSpPr>
      <p:sp>
        <p:nvSpPr>
          <p:cNvPr id="25" name="Google Shape;2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algu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7" name="Google Shape;27;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8" name="Google Shape;28;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9" name="Google Shape;29;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38" name="Shape 38"/>
        <p:cNvGrpSpPr/>
        <p:nvPr/>
      </p:nvGrpSpPr>
      <p:grpSpPr>
        <a:xfrm>
          <a:off x="0" y="0"/>
          <a:ext cx="0" cy="0"/>
          <a:chOff x="0" y="0"/>
          <a:chExt cx="0" cy="0"/>
        </a:xfrm>
      </p:grpSpPr>
      <p:sp>
        <p:nvSpPr>
          <p:cNvPr id="39" name="Google Shape;3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42" name="Shape 42"/>
        <p:cNvGrpSpPr/>
        <p:nvPr/>
      </p:nvGrpSpPr>
      <p:grpSpPr>
        <a:xfrm>
          <a:off x="0" y="0"/>
          <a:ext cx="0" cy="0"/>
          <a:chOff x="0" y="0"/>
          <a:chExt cx="0" cy="0"/>
        </a:xfrm>
      </p:grpSpPr>
      <p:sp>
        <p:nvSpPr>
          <p:cNvPr id="43" name="Google Shape;43;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5" name="Google Shape;45;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49" name="Shape 49"/>
        <p:cNvGrpSpPr/>
        <p:nvPr/>
      </p:nvGrpSpPr>
      <p:grpSpPr>
        <a:xfrm>
          <a:off x="0" y="0"/>
          <a:ext cx="0" cy="0"/>
          <a:chOff x="0" y="0"/>
          <a:chExt cx="0" cy="0"/>
        </a:xfrm>
      </p:grpSpPr>
      <p:sp>
        <p:nvSpPr>
          <p:cNvPr id="50" name="Google Shape;50;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52" name="Google Shape;52;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48.png"/><Relationship Id="rId5" Type="http://schemas.openxmlformats.org/officeDocument/2006/relationships/image" Target="../media/image40.png"/><Relationship Id="rId6" Type="http://schemas.openxmlformats.org/officeDocument/2006/relationships/image" Target="../media/image29.png"/><Relationship Id="rId7"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hyperlink" Target="https://github.com/pjreddie/darknet" TargetMode="External"/><Relationship Id="rId4" Type="http://schemas.openxmlformats.org/officeDocument/2006/relationships/hyperlink" Target="https://github.com/AlexeyAB/darknet"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0.png"/><Relationship Id="rId13" Type="http://schemas.openxmlformats.org/officeDocument/2006/relationships/image" Target="../media/image6.png"/><Relationship Id="rId12"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2.png"/><Relationship Id="rId1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15.png"/><Relationship Id="rId8"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hyperlink" Target="https://pjreddie.com/media/files/darknet53.conv.74" TargetMode="Externa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9.png"/><Relationship Id="rId4" Type="http://schemas.openxmlformats.org/officeDocument/2006/relationships/image" Target="../media/image54.png"/><Relationship Id="rId5" Type="http://schemas.openxmlformats.org/officeDocument/2006/relationships/image" Target="../media/image51.png"/><Relationship Id="rId6"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hyperlink" Target="http://drive.google.com/file/d/1MmxuUj9_zgxJjATBysdL4wM978Psk_mF/view" TargetMode="External"/><Relationship Id="rId4" Type="http://schemas.openxmlformats.org/officeDocument/2006/relationships/image" Target="../media/image4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hyperlink" Target="https://n.news.naver.com/article/014/0004622991" TargetMode="External"/><Relationship Id="rId4" Type="http://schemas.openxmlformats.org/officeDocument/2006/relationships/hyperlink" Target="https://www.tensorflow.org/api_docs/python/tf" TargetMode="External"/><Relationship Id="rId5" Type="http://schemas.openxmlformats.org/officeDocument/2006/relationships/hyperlink" Target="https://chrome.google.com/webstore/detail/image-downloader/cnpniohnfphhjihaiiggeabnkjhpaldj" TargetMode="External"/><Relationship Id="rId6" Type="http://schemas.openxmlformats.org/officeDocument/2006/relationships/hyperlink" Target="https://github.com/AlexeyAB/Yolo_mark" TargetMode="External"/><Relationship Id="rId7" Type="http://schemas.openxmlformats.org/officeDocument/2006/relationships/hyperlink" Target="https://github.com/pjreddie/darknet" TargetMode="External"/><Relationship Id="rId8" Type="http://schemas.openxmlformats.org/officeDocument/2006/relationships/hyperlink" Target="https://github.com/AlexeyAB/darkn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gd35110d17f_5_9"/>
          <p:cNvPicPr preferRelativeResize="0"/>
          <p:nvPr/>
        </p:nvPicPr>
        <p:blipFill rotWithShape="1">
          <a:blip r:embed="rId3">
            <a:alphaModFix amt="58999"/>
          </a:blip>
          <a:srcRect b="3742" l="7970" r="9772" t="5849"/>
          <a:stretch/>
        </p:blipFill>
        <p:spPr>
          <a:xfrm>
            <a:off x="0" y="0"/>
            <a:ext cx="9143998" cy="7034825"/>
          </a:xfrm>
          <a:prstGeom prst="rect">
            <a:avLst/>
          </a:prstGeom>
          <a:noFill/>
          <a:ln>
            <a:noFill/>
          </a:ln>
        </p:spPr>
      </p:pic>
      <p:sp>
        <p:nvSpPr>
          <p:cNvPr id="73" name="Google Shape;73;gd35110d17f_5_9"/>
          <p:cNvSpPr txBox="1"/>
          <p:nvPr/>
        </p:nvSpPr>
        <p:spPr>
          <a:xfrm>
            <a:off x="8072600" y="4573850"/>
            <a:ext cx="47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74" name="Google Shape;74;gd35110d17f_5_9"/>
          <p:cNvSpPr/>
          <p:nvPr/>
        </p:nvSpPr>
        <p:spPr>
          <a:xfrm rot="-1578807">
            <a:off x="-1050377" y="2369200"/>
            <a:ext cx="11304103" cy="2077014"/>
          </a:xfrm>
          <a:prstGeom prst="parallelogram">
            <a:avLst>
              <a:gd fmla="val 47892"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d35110d17f_5_9"/>
          <p:cNvSpPr txBox="1"/>
          <p:nvPr/>
        </p:nvSpPr>
        <p:spPr>
          <a:xfrm>
            <a:off x="3673375" y="2512575"/>
            <a:ext cx="3191400" cy="600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2700">
                <a:solidFill>
                  <a:schemeClr val="dk1"/>
                </a:solidFill>
                <a:latin typeface="Do Hyeon"/>
                <a:ea typeface="Do Hyeon"/>
                <a:cs typeface="Do Hyeon"/>
                <a:sym typeface="Do Hyeon"/>
              </a:rPr>
              <a:t>적과 우리를 구분하는</a:t>
            </a:r>
            <a:endParaRPr sz="5700">
              <a:solidFill>
                <a:schemeClr val="dk1"/>
              </a:solidFill>
              <a:latin typeface="Do Hyeon"/>
              <a:ea typeface="Do Hyeon"/>
              <a:cs typeface="Do Hyeon"/>
              <a:sym typeface="Do Hyeon"/>
            </a:endParaRPr>
          </a:p>
        </p:txBody>
      </p:sp>
      <p:sp>
        <p:nvSpPr>
          <p:cNvPr id="76" name="Google Shape;76;gd35110d17f_5_9"/>
          <p:cNvSpPr txBox="1"/>
          <p:nvPr/>
        </p:nvSpPr>
        <p:spPr>
          <a:xfrm>
            <a:off x="3631125" y="2246125"/>
            <a:ext cx="33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Do Hyeon"/>
                <a:ea typeface="Do Hyeon"/>
                <a:cs typeface="Do Hyeon"/>
                <a:sym typeface="Do Hyeon"/>
              </a:rPr>
              <a:t>프로젝트형 AI 서비스 개발(A) AI 활용 프로젝트</a:t>
            </a:r>
            <a:endParaRPr>
              <a:latin typeface="Do Hyeon"/>
              <a:ea typeface="Do Hyeon"/>
              <a:cs typeface="Do Hyeon"/>
              <a:sym typeface="Do Hyeon"/>
            </a:endParaRPr>
          </a:p>
        </p:txBody>
      </p:sp>
      <p:sp>
        <p:nvSpPr>
          <p:cNvPr id="77" name="Google Shape;77;gd35110d17f_5_9"/>
          <p:cNvSpPr txBox="1"/>
          <p:nvPr/>
        </p:nvSpPr>
        <p:spPr>
          <a:xfrm>
            <a:off x="2470550" y="2874900"/>
            <a:ext cx="4500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6000">
                <a:latin typeface="Black Han Sans"/>
                <a:ea typeface="Black Han Sans"/>
                <a:cs typeface="Black Han Sans"/>
                <a:sym typeface="Black Han Sans"/>
              </a:rPr>
              <a:t>적 감지 모델링</a:t>
            </a:r>
            <a:endParaRPr sz="6000">
              <a:latin typeface="Black Han Sans"/>
              <a:ea typeface="Black Han Sans"/>
              <a:cs typeface="Black Han Sans"/>
              <a:sym typeface="Black Han Sans"/>
            </a:endParaRPr>
          </a:p>
        </p:txBody>
      </p:sp>
      <p:sp>
        <p:nvSpPr>
          <p:cNvPr id="78" name="Google Shape;78;gd35110d17f_5_9"/>
          <p:cNvSpPr txBox="1"/>
          <p:nvPr/>
        </p:nvSpPr>
        <p:spPr>
          <a:xfrm>
            <a:off x="2561250" y="4179125"/>
            <a:ext cx="29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Do Hyeon"/>
                <a:ea typeface="Do Hyeon"/>
                <a:cs typeface="Do Hyeon"/>
                <a:sym typeface="Do Hyeon"/>
              </a:rPr>
              <a:t>오경진 이해동 </a:t>
            </a:r>
            <a:r>
              <a:rPr lang="ko-KR">
                <a:solidFill>
                  <a:schemeClr val="dk1"/>
                </a:solidFill>
                <a:latin typeface="Do Hyeon"/>
                <a:ea typeface="Do Hyeon"/>
                <a:cs typeface="Do Hyeon"/>
                <a:sym typeface="Do Hyeon"/>
              </a:rPr>
              <a:t>박건우 엄정민 </a:t>
            </a:r>
            <a:endParaRPr>
              <a:latin typeface="Do Hyeon"/>
              <a:ea typeface="Do Hyeon"/>
              <a:cs typeface="Do Hyeon"/>
              <a:sym typeface="Do Hyeon"/>
            </a:endParaRPr>
          </a:p>
        </p:txBody>
      </p:sp>
      <p:sp>
        <p:nvSpPr>
          <p:cNvPr id="79" name="Google Shape;79;gd35110d17f_5_9"/>
          <p:cNvSpPr txBox="1"/>
          <p:nvPr/>
        </p:nvSpPr>
        <p:spPr>
          <a:xfrm>
            <a:off x="2561250" y="3714200"/>
            <a:ext cx="2234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700">
                <a:latin typeface="Do Hyeon"/>
                <a:ea typeface="Do Hyeon"/>
                <a:cs typeface="Do Hyeon"/>
                <a:sym typeface="Do Hyeon"/>
              </a:rPr>
              <a:t>4조 좀비퇴치조</a:t>
            </a:r>
            <a:endParaRPr sz="5700">
              <a:latin typeface="Do Hyeon"/>
              <a:ea typeface="Do Hyeon"/>
              <a:cs typeface="Do Hyeon"/>
              <a:sym typeface="Do Hye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d03d0b3b54_0_48"/>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d03d0b3b54_0_48"/>
          <p:cNvSpPr txBox="1"/>
          <p:nvPr/>
        </p:nvSpPr>
        <p:spPr>
          <a:xfrm>
            <a:off x="271544" y="376100"/>
            <a:ext cx="52590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600">
                <a:solidFill>
                  <a:schemeClr val="dk1"/>
                </a:solidFill>
                <a:latin typeface="Do Hyeon"/>
                <a:ea typeface="Do Hyeon"/>
                <a:cs typeface="Do Hyeon"/>
                <a:sym typeface="Do Hyeon"/>
              </a:rPr>
              <a:t>프로젝트 개요 : </a:t>
            </a:r>
            <a:r>
              <a:rPr b="1" lang="ko-KR" sz="2000">
                <a:solidFill>
                  <a:schemeClr val="dk1"/>
                </a:solidFill>
                <a:latin typeface="Do Hyeon"/>
                <a:ea typeface="Do Hyeon"/>
                <a:cs typeface="Do Hyeon"/>
                <a:sym typeface="Do Hyeon"/>
              </a:rPr>
              <a:t>프로젝트</a:t>
            </a:r>
            <a:r>
              <a:rPr b="1" lang="ko-KR" sz="2000">
                <a:solidFill>
                  <a:schemeClr val="dk1"/>
                </a:solidFill>
                <a:latin typeface="Do Hyeon"/>
                <a:ea typeface="Do Hyeon"/>
                <a:cs typeface="Do Hyeon"/>
                <a:sym typeface="Do Hyeon"/>
              </a:rPr>
              <a:t> 환경</a:t>
            </a:r>
            <a:endParaRPr b="1" sz="2000">
              <a:solidFill>
                <a:schemeClr val="dk1"/>
              </a:solidFill>
              <a:latin typeface="Do Hyeon"/>
              <a:ea typeface="Do Hyeon"/>
              <a:cs typeface="Do Hyeon"/>
              <a:sym typeface="Do Hyeon"/>
            </a:endParaRPr>
          </a:p>
        </p:txBody>
      </p:sp>
      <p:cxnSp>
        <p:nvCxnSpPr>
          <p:cNvPr id="202" name="Google Shape;202;gd03d0b3b54_0_48"/>
          <p:cNvCxnSpPr/>
          <p:nvPr/>
        </p:nvCxnSpPr>
        <p:spPr>
          <a:xfrm>
            <a:off x="4572000" y="2096425"/>
            <a:ext cx="0" cy="2810100"/>
          </a:xfrm>
          <a:prstGeom prst="straightConnector1">
            <a:avLst/>
          </a:prstGeom>
          <a:noFill/>
          <a:ln cap="flat" cmpd="sng" w="9525">
            <a:solidFill>
              <a:srgbClr val="A5A5A5"/>
            </a:solidFill>
            <a:prstDash val="solid"/>
            <a:round/>
            <a:headEnd len="med" w="med" type="none"/>
            <a:tailEnd len="med" w="med" type="none"/>
          </a:ln>
        </p:spPr>
      </p:cxnSp>
      <p:sp>
        <p:nvSpPr>
          <p:cNvPr id="203" name="Google Shape;203;gd03d0b3b54_0_48"/>
          <p:cNvSpPr txBox="1"/>
          <p:nvPr/>
        </p:nvSpPr>
        <p:spPr>
          <a:xfrm>
            <a:off x="2404950" y="2172625"/>
            <a:ext cx="209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latin typeface="Do Hyeon"/>
                <a:ea typeface="Do Hyeon"/>
                <a:cs typeface="Do Hyeon"/>
                <a:sym typeface="Do Hyeon"/>
              </a:rPr>
              <a:t>데이터 수집 도구</a:t>
            </a:r>
            <a:endParaRPr sz="2000">
              <a:latin typeface="Do Hyeon"/>
              <a:ea typeface="Do Hyeon"/>
              <a:cs typeface="Do Hyeon"/>
              <a:sym typeface="Do Hyeon"/>
            </a:endParaRPr>
          </a:p>
        </p:txBody>
      </p:sp>
      <p:sp>
        <p:nvSpPr>
          <p:cNvPr id="204" name="Google Shape;204;gd03d0b3b54_0_48"/>
          <p:cNvSpPr txBox="1"/>
          <p:nvPr/>
        </p:nvSpPr>
        <p:spPr>
          <a:xfrm>
            <a:off x="4767150" y="2172625"/>
            <a:ext cx="209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latin typeface="Do Hyeon"/>
                <a:ea typeface="Do Hyeon"/>
                <a:cs typeface="Do Hyeon"/>
                <a:sym typeface="Do Hyeon"/>
              </a:rPr>
              <a:t>모델링 </a:t>
            </a:r>
            <a:r>
              <a:rPr lang="ko-KR" sz="2000">
                <a:latin typeface="Do Hyeon"/>
                <a:ea typeface="Do Hyeon"/>
                <a:cs typeface="Do Hyeon"/>
                <a:sym typeface="Do Hyeon"/>
              </a:rPr>
              <a:t>도구</a:t>
            </a:r>
            <a:endParaRPr sz="2000">
              <a:latin typeface="Do Hyeon"/>
              <a:ea typeface="Do Hyeon"/>
              <a:cs typeface="Do Hyeon"/>
              <a:sym typeface="Do Hyeon"/>
            </a:endParaRPr>
          </a:p>
        </p:txBody>
      </p:sp>
      <p:sp>
        <p:nvSpPr>
          <p:cNvPr id="205" name="Google Shape;205;gd03d0b3b54_0_48"/>
          <p:cNvSpPr txBox="1"/>
          <p:nvPr/>
        </p:nvSpPr>
        <p:spPr>
          <a:xfrm>
            <a:off x="550125" y="2819875"/>
            <a:ext cx="38211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동영상 이미지 변환 프로그램(자체 개발)</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Image Downloader (크롬 확장 프로그램)</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이미지 Crop 프로그램 (자체 개발)</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Yolo Mark 프로그램</a:t>
            </a:r>
            <a:endParaRPr>
              <a:latin typeface="Nanum Gothic Coding"/>
              <a:ea typeface="Nanum Gothic Coding"/>
              <a:cs typeface="Nanum Gothic Coding"/>
              <a:sym typeface="Nanum Gothic Coding"/>
            </a:endParaRPr>
          </a:p>
        </p:txBody>
      </p:sp>
      <p:sp>
        <p:nvSpPr>
          <p:cNvPr id="206" name="Google Shape;206;gd03d0b3b54_0_48"/>
          <p:cNvSpPr txBox="1"/>
          <p:nvPr/>
        </p:nvSpPr>
        <p:spPr>
          <a:xfrm>
            <a:off x="4772775" y="2804525"/>
            <a:ext cx="38211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구글 Colab</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Jupiter Notebook</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Yolo v3 darknet</a:t>
            </a:r>
            <a:endParaRPr>
              <a:latin typeface="Nanum Gothic Coding"/>
              <a:ea typeface="Nanum Gothic Coding"/>
              <a:cs typeface="Nanum Gothic Coding"/>
              <a:sym typeface="Nanum Gothic Coding"/>
            </a:endParaRPr>
          </a:p>
        </p:txBody>
      </p:sp>
      <p:cxnSp>
        <p:nvCxnSpPr>
          <p:cNvPr id="207" name="Google Shape;207;gd03d0b3b54_0_48"/>
          <p:cNvCxnSpPr/>
          <p:nvPr/>
        </p:nvCxnSpPr>
        <p:spPr>
          <a:xfrm>
            <a:off x="193575" y="4939175"/>
            <a:ext cx="8655600" cy="0"/>
          </a:xfrm>
          <a:prstGeom prst="straightConnector1">
            <a:avLst/>
          </a:prstGeom>
          <a:noFill/>
          <a:ln cap="flat" cmpd="sng" w="9525">
            <a:solidFill>
              <a:srgbClr val="A5A5A5"/>
            </a:solidFill>
            <a:prstDash val="solid"/>
            <a:round/>
            <a:headEnd len="med" w="med" type="none"/>
            <a:tailEnd len="med" w="med" type="none"/>
          </a:ln>
        </p:spPr>
      </p:cxnSp>
      <p:sp>
        <p:nvSpPr>
          <p:cNvPr id="208" name="Google Shape;208;gd03d0b3b54_0_48"/>
          <p:cNvSpPr txBox="1"/>
          <p:nvPr/>
        </p:nvSpPr>
        <p:spPr>
          <a:xfrm>
            <a:off x="1921725" y="5452950"/>
            <a:ext cx="138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latin typeface="Do Hyeon"/>
                <a:ea typeface="Do Hyeon"/>
                <a:cs typeface="Do Hyeon"/>
                <a:sym typeface="Do Hyeon"/>
              </a:rPr>
              <a:t>OS 및 언어</a:t>
            </a:r>
            <a:endParaRPr sz="2000">
              <a:latin typeface="Do Hyeon"/>
              <a:ea typeface="Do Hyeon"/>
              <a:cs typeface="Do Hyeon"/>
              <a:sym typeface="Do Hyeon"/>
            </a:endParaRPr>
          </a:p>
        </p:txBody>
      </p:sp>
      <p:sp>
        <p:nvSpPr>
          <p:cNvPr id="209" name="Google Shape;209;gd03d0b3b54_0_48"/>
          <p:cNvSpPr txBox="1"/>
          <p:nvPr/>
        </p:nvSpPr>
        <p:spPr>
          <a:xfrm>
            <a:off x="3479225" y="5375250"/>
            <a:ext cx="38211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Window 10</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AWS (Linux ubuntu)</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Python</a:t>
            </a:r>
            <a:endParaRPr>
              <a:latin typeface="Nanum Gothic Coding"/>
              <a:ea typeface="Nanum Gothic Coding"/>
              <a:cs typeface="Nanum Gothic Coding"/>
              <a:sym typeface="Nanum Gothic Coding"/>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d03d0b3b54_2_0"/>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d03d0b3b54_2_0"/>
          <p:cNvSpPr txBox="1"/>
          <p:nvPr/>
        </p:nvSpPr>
        <p:spPr>
          <a:xfrm>
            <a:off x="271544" y="376100"/>
            <a:ext cx="52590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600">
                <a:solidFill>
                  <a:schemeClr val="dk1"/>
                </a:solidFill>
                <a:latin typeface="Do Hyeon"/>
                <a:ea typeface="Do Hyeon"/>
                <a:cs typeface="Do Hyeon"/>
                <a:sym typeface="Do Hyeon"/>
              </a:rPr>
              <a:t>프로젝트 개요 : </a:t>
            </a:r>
            <a:r>
              <a:rPr b="1" lang="ko-KR" sz="2000">
                <a:solidFill>
                  <a:schemeClr val="dk1"/>
                </a:solidFill>
                <a:latin typeface="Do Hyeon"/>
                <a:ea typeface="Do Hyeon"/>
                <a:cs typeface="Do Hyeon"/>
                <a:sym typeface="Do Hyeon"/>
              </a:rPr>
              <a:t>일정</a:t>
            </a:r>
            <a:endParaRPr b="1" sz="2000">
              <a:solidFill>
                <a:schemeClr val="dk1"/>
              </a:solidFill>
              <a:latin typeface="Do Hyeon"/>
              <a:ea typeface="Do Hyeon"/>
              <a:cs typeface="Do Hyeon"/>
              <a:sym typeface="Do Hyeon"/>
            </a:endParaRPr>
          </a:p>
        </p:txBody>
      </p:sp>
      <p:pic>
        <p:nvPicPr>
          <p:cNvPr id="216" name="Google Shape;216;gd03d0b3b54_2_0"/>
          <p:cNvPicPr preferRelativeResize="0"/>
          <p:nvPr/>
        </p:nvPicPr>
        <p:blipFill>
          <a:blip r:embed="rId3">
            <a:alphaModFix/>
          </a:blip>
          <a:stretch>
            <a:fillRect/>
          </a:stretch>
        </p:blipFill>
        <p:spPr>
          <a:xfrm>
            <a:off x="152400" y="1477500"/>
            <a:ext cx="8839203" cy="49618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d3548c0e55_2_24"/>
          <p:cNvSpPr/>
          <p:nvPr/>
        </p:nvSpPr>
        <p:spPr>
          <a:xfrm>
            <a:off x="0" y="1485575"/>
            <a:ext cx="9144000" cy="396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d3548c0e55_2_24"/>
          <p:cNvSpPr txBox="1"/>
          <p:nvPr/>
        </p:nvSpPr>
        <p:spPr>
          <a:xfrm>
            <a:off x="1351500" y="2972700"/>
            <a:ext cx="6441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6000">
                <a:latin typeface="Do Hyeon"/>
                <a:ea typeface="Do Hyeon"/>
                <a:cs typeface="Do Hyeon"/>
                <a:sym typeface="Do Hyeon"/>
              </a:rPr>
              <a:t>2. 팀 구성 및 역할</a:t>
            </a:r>
            <a:endParaRPr b="1" sz="6000">
              <a:latin typeface="Do Hyeon"/>
              <a:ea typeface="Do Hyeon"/>
              <a:cs typeface="Do Hyeon"/>
              <a:sym typeface="Do Hye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5"/>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txBox="1"/>
          <p:nvPr/>
        </p:nvSpPr>
        <p:spPr>
          <a:xfrm>
            <a:off x="271556" y="376112"/>
            <a:ext cx="7726020" cy="55399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팀 소개</a:t>
            </a:r>
            <a:endParaRPr b="1" sz="4000">
              <a:solidFill>
                <a:schemeClr val="dk1"/>
              </a:solidFill>
              <a:latin typeface="Do Hyeon"/>
              <a:ea typeface="Do Hyeon"/>
              <a:cs typeface="Do Hyeon"/>
              <a:sym typeface="Do Hyeon"/>
            </a:endParaRPr>
          </a:p>
        </p:txBody>
      </p:sp>
      <p:sp>
        <p:nvSpPr>
          <p:cNvPr id="229" name="Google Shape;229;p5"/>
          <p:cNvSpPr txBox="1"/>
          <p:nvPr/>
        </p:nvSpPr>
        <p:spPr>
          <a:xfrm>
            <a:off x="1036500" y="5315850"/>
            <a:ext cx="7758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latin typeface="Do Hyeon"/>
                <a:ea typeface="Do Hyeon"/>
                <a:cs typeface="Do Hyeon"/>
                <a:sym typeface="Do Hyeon"/>
              </a:rPr>
              <a:t>오경진</a:t>
            </a:r>
            <a:endParaRPr b="1" sz="2000">
              <a:latin typeface="Do Hyeon"/>
              <a:ea typeface="Do Hyeon"/>
              <a:cs typeface="Do Hyeon"/>
              <a:sym typeface="Do Hyeon"/>
            </a:endParaRPr>
          </a:p>
        </p:txBody>
      </p:sp>
      <p:sp>
        <p:nvSpPr>
          <p:cNvPr id="230" name="Google Shape;230;p5"/>
          <p:cNvSpPr txBox="1"/>
          <p:nvPr/>
        </p:nvSpPr>
        <p:spPr>
          <a:xfrm>
            <a:off x="3379600" y="5315850"/>
            <a:ext cx="7758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latin typeface="Do Hyeon"/>
                <a:ea typeface="Do Hyeon"/>
                <a:cs typeface="Do Hyeon"/>
                <a:sym typeface="Do Hyeon"/>
              </a:rPr>
              <a:t>이해동</a:t>
            </a:r>
            <a:endParaRPr b="1" sz="2000">
              <a:latin typeface="Do Hyeon"/>
              <a:ea typeface="Do Hyeon"/>
              <a:cs typeface="Do Hyeon"/>
              <a:sym typeface="Do Hyeon"/>
            </a:endParaRPr>
          </a:p>
        </p:txBody>
      </p:sp>
      <p:sp>
        <p:nvSpPr>
          <p:cNvPr id="231" name="Google Shape;231;p5"/>
          <p:cNvSpPr txBox="1"/>
          <p:nvPr/>
        </p:nvSpPr>
        <p:spPr>
          <a:xfrm>
            <a:off x="5475200" y="5315850"/>
            <a:ext cx="7758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latin typeface="Do Hyeon"/>
                <a:ea typeface="Do Hyeon"/>
                <a:cs typeface="Do Hyeon"/>
                <a:sym typeface="Do Hyeon"/>
              </a:rPr>
              <a:t>박건우</a:t>
            </a:r>
            <a:endParaRPr b="1" sz="2000">
              <a:latin typeface="Do Hyeon"/>
              <a:ea typeface="Do Hyeon"/>
              <a:cs typeface="Do Hyeon"/>
              <a:sym typeface="Do Hyeon"/>
            </a:endParaRPr>
          </a:p>
        </p:txBody>
      </p:sp>
      <p:sp>
        <p:nvSpPr>
          <p:cNvPr id="232" name="Google Shape;232;p5"/>
          <p:cNvSpPr txBox="1"/>
          <p:nvPr/>
        </p:nvSpPr>
        <p:spPr>
          <a:xfrm>
            <a:off x="7444200" y="5315850"/>
            <a:ext cx="7758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latin typeface="Do Hyeon"/>
                <a:ea typeface="Do Hyeon"/>
                <a:cs typeface="Do Hyeon"/>
                <a:sym typeface="Do Hyeon"/>
              </a:rPr>
              <a:t>엄정민</a:t>
            </a:r>
            <a:endParaRPr b="1" sz="2000">
              <a:latin typeface="Do Hyeon"/>
              <a:ea typeface="Do Hyeon"/>
              <a:cs typeface="Do Hyeon"/>
              <a:sym typeface="Do Hyeon"/>
            </a:endParaRPr>
          </a:p>
        </p:txBody>
      </p:sp>
      <p:sp>
        <p:nvSpPr>
          <p:cNvPr id="233" name="Google Shape;233;p5"/>
          <p:cNvSpPr txBox="1"/>
          <p:nvPr/>
        </p:nvSpPr>
        <p:spPr>
          <a:xfrm>
            <a:off x="0" y="2115150"/>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3600">
                <a:solidFill>
                  <a:srgbClr val="0B5394"/>
                </a:solidFill>
                <a:latin typeface="Do Hyeon"/>
                <a:ea typeface="Do Hyeon"/>
                <a:cs typeface="Do Hyeon"/>
                <a:sym typeface="Do Hyeon"/>
              </a:rPr>
              <a:t>좀비 퇴치조</a:t>
            </a:r>
            <a:endParaRPr b="1" sz="3600">
              <a:solidFill>
                <a:srgbClr val="0B5394"/>
              </a:solidFill>
              <a:latin typeface="Do Hyeon"/>
              <a:ea typeface="Do Hyeon"/>
              <a:cs typeface="Do Hyeon"/>
              <a:sym typeface="Do Hyeon"/>
            </a:endParaRPr>
          </a:p>
        </p:txBody>
      </p:sp>
      <p:pic>
        <p:nvPicPr>
          <p:cNvPr id="234" name="Google Shape;234;p5"/>
          <p:cNvPicPr preferRelativeResize="0"/>
          <p:nvPr/>
        </p:nvPicPr>
        <p:blipFill>
          <a:blip r:embed="rId3">
            <a:alphaModFix/>
          </a:blip>
          <a:stretch>
            <a:fillRect/>
          </a:stretch>
        </p:blipFill>
        <p:spPr>
          <a:xfrm>
            <a:off x="381000" y="3066450"/>
            <a:ext cx="2097000" cy="2097000"/>
          </a:xfrm>
          <a:prstGeom prst="rect">
            <a:avLst/>
          </a:prstGeom>
          <a:noFill/>
          <a:ln>
            <a:noFill/>
          </a:ln>
        </p:spPr>
      </p:pic>
      <p:pic>
        <p:nvPicPr>
          <p:cNvPr id="235" name="Google Shape;235;p5"/>
          <p:cNvPicPr preferRelativeResize="0"/>
          <p:nvPr/>
        </p:nvPicPr>
        <p:blipFill>
          <a:blip r:embed="rId4">
            <a:alphaModFix/>
          </a:blip>
          <a:stretch>
            <a:fillRect/>
          </a:stretch>
        </p:blipFill>
        <p:spPr>
          <a:xfrm>
            <a:off x="6770499" y="3069450"/>
            <a:ext cx="2091000" cy="2091000"/>
          </a:xfrm>
          <a:prstGeom prst="rect">
            <a:avLst/>
          </a:prstGeom>
          <a:noFill/>
          <a:ln>
            <a:noFill/>
          </a:ln>
        </p:spPr>
      </p:pic>
      <p:pic>
        <p:nvPicPr>
          <p:cNvPr id="236" name="Google Shape;236;p5"/>
          <p:cNvPicPr preferRelativeResize="0"/>
          <p:nvPr/>
        </p:nvPicPr>
        <p:blipFill>
          <a:blip r:embed="rId5">
            <a:alphaModFix/>
          </a:blip>
          <a:stretch>
            <a:fillRect/>
          </a:stretch>
        </p:blipFill>
        <p:spPr>
          <a:xfrm>
            <a:off x="2630400" y="3066450"/>
            <a:ext cx="2097000" cy="2097000"/>
          </a:xfrm>
          <a:prstGeom prst="rect">
            <a:avLst/>
          </a:prstGeom>
          <a:noFill/>
          <a:ln>
            <a:noFill/>
          </a:ln>
        </p:spPr>
      </p:pic>
      <p:pic>
        <p:nvPicPr>
          <p:cNvPr id="237" name="Google Shape;237;p5"/>
          <p:cNvPicPr preferRelativeResize="0"/>
          <p:nvPr/>
        </p:nvPicPr>
        <p:blipFill>
          <a:blip r:embed="rId6">
            <a:alphaModFix/>
          </a:blip>
          <a:stretch>
            <a:fillRect/>
          </a:stretch>
        </p:blipFill>
        <p:spPr>
          <a:xfrm>
            <a:off x="4803599" y="3066450"/>
            <a:ext cx="2097000" cy="2097000"/>
          </a:xfrm>
          <a:prstGeom prst="rect">
            <a:avLst/>
          </a:prstGeom>
          <a:noFill/>
          <a:ln>
            <a:noFill/>
          </a:ln>
        </p:spPr>
      </p:pic>
      <p:pic>
        <p:nvPicPr>
          <p:cNvPr id="238" name="Google Shape;238;p5"/>
          <p:cNvPicPr preferRelativeResize="0"/>
          <p:nvPr/>
        </p:nvPicPr>
        <p:blipFill>
          <a:blip r:embed="rId7">
            <a:alphaModFix/>
          </a:blip>
          <a:stretch>
            <a:fillRect/>
          </a:stretch>
        </p:blipFill>
        <p:spPr>
          <a:xfrm>
            <a:off x="1041600" y="2701375"/>
            <a:ext cx="775800" cy="77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d3548c0e55_2_30"/>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d3548c0e55_2_30"/>
          <p:cNvSpPr txBox="1"/>
          <p:nvPr/>
        </p:nvSpPr>
        <p:spPr>
          <a:xfrm>
            <a:off x="271556" y="376112"/>
            <a:ext cx="77259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역할 분담</a:t>
            </a:r>
            <a:endParaRPr b="1" sz="4000">
              <a:solidFill>
                <a:schemeClr val="dk1"/>
              </a:solidFill>
              <a:latin typeface="Do Hyeon"/>
              <a:ea typeface="Do Hyeon"/>
              <a:cs typeface="Do Hyeon"/>
              <a:sym typeface="Do Hyeon"/>
            </a:endParaRPr>
          </a:p>
        </p:txBody>
      </p:sp>
      <p:sp>
        <p:nvSpPr>
          <p:cNvPr id="245" name="Google Shape;245;gd3548c0e55_2_30"/>
          <p:cNvSpPr txBox="1"/>
          <p:nvPr/>
        </p:nvSpPr>
        <p:spPr>
          <a:xfrm>
            <a:off x="512225" y="2096425"/>
            <a:ext cx="7758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latin typeface="Do Hyeon"/>
                <a:ea typeface="Do Hyeon"/>
                <a:cs typeface="Do Hyeon"/>
                <a:sym typeface="Do Hyeon"/>
              </a:rPr>
              <a:t>오경진</a:t>
            </a:r>
            <a:endParaRPr b="1" sz="2000">
              <a:latin typeface="Do Hyeon"/>
              <a:ea typeface="Do Hyeon"/>
              <a:cs typeface="Do Hyeon"/>
              <a:sym typeface="Do Hyeon"/>
            </a:endParaRPr>
          </a:p>
        </p:txBody>
      </p:sp>
      <p:sp>
        <p:nvSpPr>
          <p:cNvPr id="246" name="Google Shape;246;gd3548c0e55_2_30"/>
          <p:cNvSpPr txBox="1"/>
          <p:nvPr/>
        </p:nvSpPr>
        <p:spPr>
          <a:xfrm>
            <a:off x="512225" y="3429450"/>
            <a:ext cx="7758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latin typeface="Do Hyeon"/>
                <a:ea typeface="Do Hyeon"/>
                <a:cs typeface="Do Hyeon"/>
                <a:sym typeface="Do Hyeon"/>
              </a:rPr>
              <a:t>이해동</a:t>
            </a:r>
            <a:endParaRPr b="1" sz="2000">
              <a:latin typeface="Do Hyeon"/>
              <a:ea typeface="Do Hyeon"/>
              <a:cs typeface="Do Hyeon"/>
              <a:sym typeface="Do Hyeon"/>
            </a:endParaRPr>
          </a:p>
        </p:txBody>
      </p:sp>
      <p:sp>
        <p:nvSpPr>
          <p:cNvPr id="247" name="Google Shape;247;gd3548c0e55_2_30"/>
          <p:cNvSpPr txBox="1"/>
          <p:nvPr/>
        </p:nvSpPr>
        <p:spPr>
          <a:xfrm>
            <a:off x="4794975" y="2102000"/>
            <a:ext cx="7758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latin typeface="Do Hyeon"/>
                <a:ea typeface="Do Hyeon"/>
                <a:cs typeface="Do Hyeon"/>
                <a:sym typeface="Do Hyeon"/>
              </a:rPr>
              <a:t>박건우</a:t>
            </a:r>
            <a:endParaRPr b="1" sz="2000">
              <a:latin typeface="Do Hyeon"/>
              <a:ea typeface="Do Hyeon"/>
              <a:cs typeface="Do Hyeon"/>
              <a:sym typeface="Do Hyeon"/>
            </a:endParaRPr>
          </a:p>
        </p:txBody>
      </p:sp>
      <p:sp>
        <p:nvSpPr>
          <p:cNvPr id="248" name="Google Shape;248;gd3548c0e55_2_30"/>
          <p:cNvSpPr txBox="1"/>
          <p:nvPr/>
        </p:nvSpPr>
        <p:spPr>
          <a:xfrm>
            <a:off x="4794975" y="3371500"/>
            <a:ext cx="7758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latin typeface="Do Hyeon"/>
                <a:ea typeface="Do Hyeon"/>
                <a:cs typeface="Do Hyeon"/>
                <a:sym typeface="Do Hyeon"/>
              </a:rPr>
              <a:t>엄정민</a:t>
            </a:r>
            <a:endParaRPr b="1" sz="2000">
              <a:latin typeface="Do Hyeon"/>
              <a:ea typeface="Do Hyeon"/>
              <a:cs typeface="Do Hyeon"/>
              <a:sym typeface="Do Hyeon"/>
            </a:endParaRPr>
          </a:p>
        </p:txBody>
      </p:sp>
      <p:cxnSp>
        <p:nvCxnSpPr>
          <p:cNvPr id="249" name="Google Shape;249;gd3548c0e55_2_30"/>
          <p:cNvCxnSpPr/>
          <p:nvPr/>
        </p:nvCxnSpPr>
        <p:spPr>
          <a:xfrm>
            <a:off x="4572000" y="2096425"/>
            <a:ext cx="0" cy="2810100"/>
          </a:xfrm>
          <a:prstGeom prst="straightConnector1">
            <a:avLst/>
          </a:prstGeom>
          <a:noFill/>
          <a:ln cap="flat" cmpd="sng" w="9525">
            <a:solidFill>
              <a:srgbClr val="A5A5A5"/>
            </a:solidFill>
            <a:prstDash val="solid"/>
            <a:round/>
            <a:headEnd len="med" w="med" type="none"/>
            <a:tailEnd len="med" w="med" type="none"/>
          </a:ln>
        </p:spPr>
      </p:cxnSp>
      <p:cxnSp>
        <p:nvCxnSpPr>
          <p:cNvPr id="250" name="Google Shape;250;gd3548c0e55_2_30"/>
          <p:cNvCxnSpPr/>
          <p:nvPr/>
        </p:nvCxnSpPr>
        <p:spPr>
          <a:xfrm>
            <a:off x="193575" y="4939175"/>
            <a:ext cx="8655600" cy="0"/>
          </a:xfrm>
          <a:prstGeom prst="straightConnector1">
            <a:avLst/>
          </a:prstGeom>
          <a:noFill/>
          <a:ln cap="flat" cmpd="sng" w="9525">
            <a:solidFill>
              <a:srgbClr val="A5A5A5"/>
            </a:solidFill>
            <a:prstDash val="solid"/>
            <a:round/>
            <a:headEnd len="med" w="med" type="none"/>
            <a:tailEnd len="med" w="med" type="none"/>
          </a:ln>
        </p:spPr>
      </p:cxnSp>
      <p:sp>
        <p:nvSpPr>
          <p:cNvPr id="251" name="Google Shape;251;gd3548c0e55_2_30"/>
          <p:cNvSpPr txBox="1"/>
          <p:nvPr/>
        </p:nvSpPr>
        <p:spPr>
          <a:xfrm>
            <a:off x="512225" y="5213650"/>
            <a:ext cx="7758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latin typeface="Do Hyeon"/>
                <a:ea typeface="Do Hyeon"/>
                <a:cs typeface="Do Hyeon"/>
                <a:sym typeface="Do Hyeon"/>
              </a:rPr>
              <a:t>전원</a:t>
            </a:r>
            <a:endParaRPr b="1" sz="2000">
              <a:latin typeface="Do Hyeon"/>
              <a:ea typeface="Do Hyeon"/>
              <a:cs typeface="Do Hyeon"/>
              <a:sym typeface="Do Hyeon"/>
            </a:endParaRPr>
          </a:p>
        </p:txBody>
      </p:sp>
      <p:sp>
        <p:nvSpPr>
          <p:cNvPr id="252" name="Google Shape;252;gd3548c0e55_2_30"/>
          <p:cNvSpPr txBox="1"/>
          <p:nvPr/>
        </p:nvSpPr>
        <p:spPr>
          <a:xfrm>
            <a:off x="1269375" y="2147175"/>
            <a:ext cx="3023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Yolo Custom Object 훈련</a:t>
            </a:r>
            <a:endParaRPr>
              <a:latin typeface="Nanum Gothic Coding"/>
              <a:ea typeface="Nanum Gothic Coding"/>
              <a:cs typeface="Nanum Gothic Coding"/>
              <a:sym typeface="Nanum Gothic Coding"/>
            </a:endParaRPr>
          </a:p>
          <a:p>
            <a:pPr indent="-317500" lvl="0" marL="457200" rtl="0" algn="l">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객체 검출</a:t>
            </a:r>
            <a:endParaRPr>
              <a:latin typeface="Nanum Gothic Coding"/>
              <a:ea typeface="Nanum Gothic Coding"/>
              <a:cs typeface="Nanum Gothic Coding"/>
              <a:sym typeface="Nanum Gothic Coding"/>
            </a:endParaRPr>
          </a:p>
        </p:txBody>
      </p:sp>
      <p:sp>
        <p:nvSpPr>
          <p:cNvPr id="253" name="Google Shape;253;gd3548c0e55_2_30"/>
          <p:cNvSpPr txBox="1"/>
          <p:nvPr/>
        </p:nvSpPr>
        <p:spPr>
          <a:xfrm>
            <a:off x="1269375" y="3445650"/>
            <a:ext cx="3023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Yolo marking(라벨링)</a:t>
            </a:r>
            <a:endParaRPr>
              <a:latin typeface="Nanum Gothic Coding"/>
              <a:ea typeface="Nanum Gothic Coding"/>
              <a:cs typeface="Nanum Gothic Coding"/>
              <a:sym typeface="Nanum Gothic Coding"/>
            </a:endParaRPr>
          </a:p>
          <a:p>
            <a:pPr indent="-317500" lvl="0" marL="457200" rtl="0" algn="l">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객체 인식 테스트용 동영상 편집</a:t>
            </a:r>
            <a:endParaRPr>
              <a:latin typeface="Nanum Gothic Coding"/>
              <a:ea typeface="Nanum Gothic Coding"/>
              <a:cs typeface="Nanum Gothic Coding"/>
              <a:sym typeface="Nanum Gothic Coding"/>
            </a:endParaRPr>
          </a:p>
        </p:txBody>
      </p:sp>
      <p:sp>
        <p:nvSpPr>
          <p:cNvPr id="254" name="Google Shape;254;gd3548c0e55_2_30"/>
          <p:cNvSpPr txBox="1"/>
          <p:nvPr/>
        </p:nvSpPr>
        <p:spPr>
          <a:xfrm>
            <a:off x="5521725" y="2147175"/>
            <a:ext cx="3138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Transfer Learning</a:t>
            </a:r>
            <a:endParaRPr>
              <a:latin typeface="Nanum Gothic Coding"/>
              <a:ea typeface="Nanum Gothic Coding"/>
              <a:cs typeface="Nanum Gothic Coding"/>
              <a:sym typeface="Nanum Gothic Coding"/>
            </a:endParaRPr>
          </a:p>
          <a:p>
            <a:pPr indent="-317500" lvl="0" marL="457200" rtl="0" algn="l">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이미지 분류용 데이터셋 수집 및 라벨링</a:t>
            </a:r>
            <a:endParaRPr>
              <a:latin typeface="Nanum Gothic Coding"/>
              <a:ea typeface="Nanum Gothic Coding"/>
              <a:cs typeface="Nanum Gothic Coding"/>
              <a:sym typeface="Nanum Gothic Coding"/>
            </a:endParaRPr>
          </a:p>
        </p:txBody>
      </p:sp>
      <p:sp>
        <p:nvSpPr>
          <p:cNvPr id="255" name="Google Shape;255;gd3548c0e55_2_30"/>
          <p:cNvSpPr txBox="1"/>
          <p:nvPr/>
        </p:nvSpPr>
        <p:spPr>
          <a:xfrm>
            <a:off x="5521725" y="3445650"/>
            <a:ext cx="3263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Vanilla CNN Modeling</a:t>
            </a:r>
            <a:endParaRPr>
              <a:latin typeface="Nanum Gothic Coding"/>
              <a:ea typeface="Nanum Gothic Coding"/>
              <a:cs typeface="Nanum Gothic Coding"/>
              <a:sym typeface="Nanum Gothic Coding"/>
            </a:endParaRPr>
          </a:p>
          <a:p>
            <a:pPr indent="-317500" lvl="0" marL="457200" rtl="0" algn="l">
              <a:spcBef>
                <a:spcPts val="0"/>
              </a:spcBef>
              <a:spcAft>
                <a:spcPts val="0"/>
              </a:spcAft>
              <a:buSzPts val="1400"/>
              <a:buFont typeface="Nanum Gothic Coding"/>
              <a:buChar char="-"/>
            </a:pPr>
            <a:r>
              <a:rPr lang="ko-KR">
                <a:solidFill>
                  <a:schemeClr val="dk1"/>
                </a:solidFill>
                <a:latin typeface="Nanum Gothic Coding"/>
                <a:ea typeface="Nanum Gothic Coding"/>
                <a:cs typeface="Nanum Gothic Coding"/>
                <a:sym typeface="Nanum Gothic Coding"/>
              </a:rPr>
              <a:t>이미지 분류용 데이터셋 수집 및 라벨링</a:t>
            </a:r>
            <a:endParaRPr>
              <a:latin typeface="Nanum Gothic Coding"/>
              <a:ea typeface="Nanum Gothic Coding"/>
              <a:cs typeface="Nanum Gothic Coding"/>
              <a:sym typeface="Nanum Gothic Coding"/>
            </a:endParaRPr>
          </a:p>
        </p:txBody>
      </p:sp>
      <p:sp>
        <p:nvSpPr>
          <p:cNvPr id="256" name="Google Shape;256;gd3548c0e55_2_30"/>
          <p:cNvSpPr txBox="1"/>
          <p:nvPr/>
        </p:nvSpPr>
        <p:spPr>
          <a:xfrm>
            <a:off x="1650375" y="5220500"/>
            <a:ext cx="6675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프로젝트 기획 및 설계</a:t>
            </a:r>
            <a:endParaRPr>
              <a:latin typeface="Nanum Gothic Coding"/>
              <a:ea typeface="Nanum Gothic Coding"/>
              <a:cs typeface="Nanum Gothic Coding"/>
              <a:sym typeface="Nanum Gothic Coding"/>
            </a:endParaRPr>
          </a:p>
          <a:p>
            <a:pPr indent="-317500" lvl="0" marL="457200" rtl="0" algn="l">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동영상에서 이미지로 변환하여 데이터 수집 및 필터링</a:t>
            </a:r>
            <a:endParaRPr>
              <a:latin typeface="Nanum Gothic Coding"/>
              <a:ea typeface="Nanum Gothic Coding"/>
              <a:cs typeface="Nanum Gothic Coding"/>
              <a:sym typeface="Nanum Gothic Coding"/>
            </a:endParaRPr>
          </a:p>
          <a:p>
            <a:pPr indent="-317500" lvl="0" marL="457200" rtl="0" algn="l">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프로젝트 보고서 작성 및 발표 준비</a:t>
            </a:r>
            <a:endParaRPr>
              <a:latin typeface="Nanum Gothic Coding"/>
              <a:ea typeface="Nanum Gothic Coding"/>
              <a:cs typeface="Nanum Gothic Coding"/>
              <a:sym typeface="Nanum Gothic Coding"/>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d3548c0e55_2_35"/>
          <p:cNvSpPr/>
          <p:nvPr/>
        </p:nvSpPr>
        <p:spPr>
          <a:xfrm>
            <a:off x="0" y="1485575"/>
            <a:ext cx="9144000" cy="396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d3548c0e55_2_35"/>
          <p:cNvSpPr txBox="1"/>
          <p:nvPr/>
        </p:nvSpPr>
        <p:spPr>
          <a:xfrm>
            <a:off x="0" y="297270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6000">
                <a:latin typeface="Do Hyeon"/>
                <a:ea typeface="Do Hyeon"/>
                <a:cs typeface="Do Hyeon"/>
                <a:sym typeface="Do Hyeon"/>
              </a:rPr>
              <a:t>3. 이미지분류 모델링</a:t>
            </a:r>
            <a:endParaRPr b="1" sz="6000">
              <a:latin typeface="Do Hyeon"/>
              <a:ea typeface="Do Hyeon"/>
              <a:cs typeface="Do Hyeon"/>
              <a:sym typeface="Do Hye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d447a5a14d_3_0"/>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d447a5a14d_3_0"/>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(데이터 수집 및 라벨링)</a:t>
            </a:r>
            <a:endParaRPr b="1" sz="4000">
              <a:solidFill>
                <a:schemeClr val="dk1"/>
              </a:solidFill>
              <a:latin typeface="Do Hyeon"/>
              <a:ea typeface="Do Hyeon"/>
              <a:cs typeface="Do Hyeon"/>
              <a:sym typeface="Do Hyeon"/>
            </a:endParaRPr>
          </a:p>
        </p:txBody>
      </p:sp>
      <p:sp>
        <p:nvSpPr>
          <p:cNvPr id="269" name="Google Shape;269;gd447a5a14d_3_0"/>
          <p:cNvSpPr/>
          <p:nvPr/>
        </p:nvSpPr>
        <p:spPr>
          <a:xfrm>
            <a:off x="360600" y="5294525"/>
            <a:ext cx="892500" cy="892500"/>
          </a:xfrm>
          <a:prstGeom prst="smileyFace">
            <a:avLst>
              <a:gd fmla="val 4653"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d447a5a14d_3_0"/>
          <p:cNvSpPr/>
          <p:nvPr/>
        </p:nvSpPr>
        <p:spPr>
          <a:xfrm>
            <a:off x="1505250" y="5294525"/>
            <a:ext cx="892500" cy="892500"/>
          </a:xfrm>
          <a:prstGeom prst="smileyFace">
            <a:avLst>
              <a:gd fmla="val -4653"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d447a5a14d_3_0"/>
          <p:cNvSpPr txBox="1"/>
          <p:nvPr/>
        </p:nvSpPr>
        <p:spPr>
          <a:xfrm>
            <a:off x="180300" y="3573488"/>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영화 Data</a:t>
            </a:r>
            <a:endParaRPr>
              <a:latin typeface="Malgun Gothic"/>
              <a:ea typeface="Malgun Gothic"/>
              <a:cs typeface="Malgun Gothic"/>
              <a:sym typeface="Malgun Gothic"/>
            </a:endParaRPr>
          </a:p>
        </p:txBody>
      </p:sp>
      <p:sp>
        <p:nvSpPr>
          <p:cNvPr id="272" name="Google Shape;272;gd447a5a14d_3_0"/>
          <p:cNvSpPr txBox="1"/>
          <p:nvPr/>
        </p:nvSpPr>
        <p:spPr>
          <a:xfrm>
            <a:off x="3005100" y="3422600"/>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Capture Data</a:t>
            </a:r>
            <a:endParaRPr>
              <a:latin typeface="Malgun Gothic"/>
              <a:ea typeface="Malgun Gothic"/>
              <a:cs typeface="Malgun Gothic"/>
              <a:sym typeface="Malgun Gothic"/>
            </a:endParaRPr>
          </a:p>
        </p:txBody>
      </p:sp>
      <p:sp>
        <p:nvSpPr>
          <p:cNvPr id="273" name="Google Shape;273;gd447a5a14d_3_0"/>
          <p:cNvSpPr txBox="1"/>
          <p:nvPr/>
        </p:nvSpPr>
        <p:spPr>
          <a:xfrm>
            <a:off x="3005100" y="5515250"/>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Crop</a:t>
            </a:r>
            <a:r>
              <a:rPr lang="ko-KR">
                <a:latin typeface="Malgun Gothic"/>
                <a:ea typeface="Malgun Gothic"/>
                <a:cs typeface="Malgun Gothic"/>
                <a:sym typeface="Malgun Gothic"/>
              </a:rPr>
              <a:t> Data</a:t>
            </a:r>
            <a:endParaRPr>
              <a:latin typeface="Malgun Gothic"/>
              <a:ea typeface="Malgun Gothic"/>
              <a:cs typeface="Malgun Gothic"/>
              <a:sym typeface="Malgun Gothic"/>
            </a:endParaRPr>
          </a:p>
        </p:txBody>
      </p:sp>
      <p:sp>
        <p:nvSpPr>
          <p:cNvPr id="274" name="Google Shape;274;gd447a5a14d_3_0"/>
          <p:cNvSpPr txBox="1"/>
          <p:nvPr/>
        </p:nvSpPr>
        <p:spPr>
          <a:xfrm>
            <a:off x="0" y="6222075"/>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Human - 0</a:t>
            </a:r>
            <a:endParaRPr>
              <a:latin typeface="Malgun Gothic"/>
              <a:ea typeface="Malgun Gothic"/>
              <a:cs typeface="Malgun Gothic"/>
              <a:sym typeface="Malgun Gothic"/>
            </a:endParaRPr>
          </a:p>
        </p:txBody>
      </p:sp>
      <p:sp>
        <p:nvSpPr>
          <p:cNvPr id="275" name="Google Shape;275;gd447a5a14d_3_0"/>
          <p:cNvSpPr txBox="1"/>
          <p:nvPr/>
        </p:nvSpPr>
        <p:spPr>
          <a:xfrm>
            <a:off x="1324950" y="6222075"/>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Zombie - 1</a:t>
            </a:r>
            <a:endParaRPr>
              <a:latin typeface="Malgun Gothic"/>
              <a:ea typeface="Malgun Gothic"/>
              <a:cs typeface="Malgun Gothic"/>
              <a:sym typeface="Malgun Gothic"/>
            </a:endParaRPr>
          </a:p>
        </p:txBody>
      </p:sp>
      <p:sp>
        <p:nvSpPr>
          <p:cNvPr id="276" name="Google Shape;276;gd447a5a14d_3_0"/>
          <p:cNvSpPr txBox="1"/>
          <p:nvPr/>
        </p:nvSpPr>
        <p:spPr>
          <a:xfrm>
            <a:off x="6174450" y="2093000"/>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Vanilla</a:t>
            </a:r>
            <a:endParaRPr>
              <a:latin typeface="Malgun Gothic"/>
              <a:ea typeface="Malgun Gothic"/>
              <a:cs typeface="Malgun Gothic"/>
              <a:sym typeface="Malgun Gothic"/>
            </a:endParaRPr>
          </a:p>
        </p:txBody>
      </p:sp>
      <p:sp>
        <p:nvSpPr>
          <p:cNvPr id="277" name="Google Shape;277;gd447a5a14d_3_0"/>
          <p:cNvSpPr txBox="1"/>
          <p:nvPr/>
        </p:nvSpPr>
        <p:spPr>
          <a:xfrm>
            <a:off x="6010200" y="2872100"/>
            <a:ext cx="158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Transfer Learning</a:t>
            </a:r>
            <a:endParaRPr>
              <a:latin typeface="Malgun Gothic"/>
              <a:ea typeface="Malgun Gothic"/>
              <a:cs typeface="Malgun Gothic"/>
              <a:sym typeface="Malgun Gothic"/>
            </a:endParaRPr>
          </a:p>
        </p:txBody>
      </p:sp>
      <p:sp>
        <p:nvSpPr>
          <p:cNvPr id="278" name="Google Shape;278;gd447a5a14d_3_0"/>
          <p:cNvSpPr txBox="1"/>
          <p:nvPr/>
        </p:nvSpPr>
        <p:spPr>
          <a:xfrm>
            <a:off x="6338700" y="4274900"/>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Vanilla</a:t>
            </a:r>
            <a:endParaRPr>
              <a:latin typeface="Malgun Gothic"/>
              <a:ea typeface="Malgun Gothic"/>
              <a:cs typeface="Malgun Gothic"/>
              <a:sym typeface="Malgun Gothic"/>
            </a:endParaRPr>
          </a:p>
        </p:txBody>
      </p:sp>
      <p:sp>
        <p:nvSpPr>
          <p:cNvPr id="279" name="Google Shape;279;gd447a5a14d_3_0"/>
          <p:cNvSpPr txBox="1"/>
          <p:nvPr/>
        </p:nvSpPr>
        <p:spPr>
          <a:xfrm>
            <a:off x="6174450" y="5054000"/>
            <a:ext cx="158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Transfer Learning</a:t>
            </a:r>
            <a:endParaRPr>
              <a:latin typeface="Malgun Gothic"/>
              <a:ea typeface="Malgun Gothic"/>
              <a:cs typeface="Malgun Gothic"/>
              <a:sym typeface="Malgun Gothic"/>
            </a:endParaRPr>
          </a:p>
        </p:txBody>
      </p:sp>
      <p:sp>
        <p:nvSpPr>
          <p:cNvPr id="280" name="Google Shape;280;gd447a5a14d_3_0"/>
          <p:cNvSpPr/>
          <p:nvPr/>
        </p:nvSpPr>
        <p:spPr>
          <a:xfrm>
            <a:off x="2397750" y="1894575"/>
            <a:ext cx="2319000" cy="1437900"/>
          </a:xfrm>
          <a:prstGeom prst="rect">
            <a:avLst/>
          </a:prstGeom>
          <a:no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d447a5a14d_3_0"/>
          <p:cNvSpPr/>
          <p:nvPr/>
        </p:nvSpPr>
        <p:spPr>
          <a:xfrm>
            <a:off x="2713425" y="2270600"/>
            <a:ext cx="503400" cy="503400"/>
          </a:xfrm>
          <a:prstGeom prst="smileyFace">
            <a:avLst>
              <a:gd fmla="val 4653"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d447a5a14d_3_0"/>
          <p:cNvSpPr/>
          <p:nvPr/>
        </p:nvSpPr>
        <p:spPr>
          <a:xfrm>
            <a:off x="3779100" y="2584825"/>
            <a:ext cx="602100" cy="602100"/>
          </a:xfrm>
          <a:prstGeom prst="smileyFace">
            <a:avLst>
              <a:gd fmla="val -4653"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d447a5a14d_3_0"/>
          <p:cNvSpPr/>
          <p:nvPr/>
        </p:nvSpPr>
        <p:spPr>
          <a:xfrm>
            <a:off x="3512575" y="2030300"/>
            <a:ext cx="400200" cy="400200"/>
          </a:xfrm>
          <a:prstGeom prst="smileyFace">
            <a:avLst>
              <a:gd fmla="val 4653"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d447a5a14d_3_0"/>
          <p:cNvSpPr/>
          <p:nvPr/>
        </p:nvSpPr>
        <p:spPr>
          <a:xfrm>
            <a:off x="2984850" y="4274888"/>
            <a:ext cx="1144800" cy="1086900"/>
          </a:xfrm>
          <a:prstGeom prst="rect">
            <a:avLst/>
          </a:prstGeom>
          <a:no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d447a5a14d_3_0"/>
          <p:cNvSpPr/>
          <p:nvPr/>
        </p:nvSpPr>
        <p:spPr>
          <a:xfrm>
            <a:off x="3135525" y="4335525"/>
            <a:ext cx="892500" cy="892500"/>
          </a:xfrm>
          <a:prstGeom prst="smileyFace">
            <a:avLst>
              <a:gd fmla="val -4653"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d447a5a14d_3_26"/>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d447a5a14d_3_26"/>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(데이터 수집 및 라벨링)</a:t>
            </a:r>
            <a:endParaRPr b="1" sz="4000">
              <a:solidFill>
                <a:schemeClr val="dk1"/>
              </a:solidFill>
              <a:latin typeface="Do Hyeon"/>
              <a:ea typeface="Do Hyeon"/>
              <a:cs typeface="Do Hyeon"/>
              <a:sym typeface="Do Hyeon"/>
            </a:endParaRPr>
          </a:p>
        </p:txBody>
      </p:sp>
      <p:sp>
        <p:nvSpPr>
          <p:cNvPr id="292" name="Google Shape;292;gd447a5a14d_3_26"/>
          <p:cNvSpPr txBox="1"/>
          <p:nvPr/>
        </p:nvSpPr>
        <p:spPr>
          <a:xfrm>
            <a:off x="273575" y="3600225"/>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Capture Data</a:t>
            </a:r>
            <a:endParaRPr>
              <a:latin typeface="Malgun Gothic"/>
              <a:ea typeface="Malgun Gothic"/>
              <a:cs typeface="Malgun Gothic"/>
              <a:sym typeface="Malgun Gothic"/>
            </a:endParaRPr>
          </a:p>
        </p:txBody>
      </p:sp>
      <p:sp>
        <p:nvSpPr>
          <p:cNvPr id="293" name="Google Shape;293;gd447a5a14d_3_26"/>
          <p:cNvSpPr txBox="1"/>
          <p:nvPr/>
        </p:nvSpPr>
        <p:spPr>
          <a:xfrm>
            <a:off x="273575" y="3087825"/>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Crop Data</a:t>
            </a:r>
            <a:endParaRPr>
              <a:latin typeface="Malgun Gothic"/>
              <a:ea typeface="Malgun Gothic"/>
              <a:cs typeface="Malgun Gothic"/>
              <a:sym typeface="Malgun Gothic"/>
            </a:endParaRPr>
          </a:p>
        </p:txBody>
      </p:sp>
      <p:sp>
        <p:nvSpPr>
          <p:cNvPr id="294" name="Google Shape;294;gd447a5a14d_3_26"/>
          <p:cNvSpPr/>
          <p:nvPr/>
        </p:nvSpPr>
        <p:spPr>
          <a:xfrm>
            <a:off x="1598550" y="2772800"/>
            <a:ext cx="7272600" cy="15786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d447a5a14d_3_26"/>
          <p:cNvSpPr txBox="1"/>
          <p:nvPr/>
        </p:nvSpPr>
        <p:spPr>
          <a:xfrm>
            <a:off x="1864975" y="3242325"/>
            <a:ext cx="181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Malgun Gothic"/>
                <a:ea typeface="Malgun Gothic"/>
                <a:cs typeface="Malgun Gothic"/>
                <a:sym typeface="Malgun Gothic"/>
              </a:rPr>
              <a:t>Season7 Ep4~16</a:t>
            </a:r>
            <a:endParaRPr>
              <a:latin typeface="Malgun Gothic"/>
              <a:ea typeface="Malgun Gothic"/>
              <a:cs typeface="Malgun Gothic"/>
              <a:sym typeface="Malgun Gothic"/>
            </a:endParaRPr>
          </a:p>
          <a:p>
            <a:pPr indent="0" lvl="0" marL="0" rtl="0" algn="l">
              <a:spcBef>
                <a:spcPts val="0"/>
              </a:spcBef>
              <a:spcAft>
                <a:spcPts val="0"/>
              </a:spcAft>
              <a:buNone/>
            </a:pPr>
            <a:r>
              <a:rPr lang="ko-KR">
                <a:latin typeface="Malgun Gothic"/>
                <a:ea typeface="Malgun Gothic"/>
                <a:cs typeface="Malgun Gothic"/>
                <a:sym typeface="Malgun Gothic"/>
              </a:rPr>
              <a:t>Season9 Ep1~9</a:t>
            </a:r>
            <a:endParaRPr>
              <a:latin typeface="Malgun Gothic"/>
              <a:ea typeface="Malgun Gothic"/>
              <a:cs typeface="Malgun Gothic"/>
              <a:sym typeface="Malgun Gothic"/>
            </a:endParaRPr>
          </a:p>
        </p:txBody>
      </p:sp>
      <p:sp>
        <p:nvSpPr>
          <p:cNvPr id="296" name="Google Shape;296;gd447a5a14d_3_26"/>
          <p:cNvSpPr txBox="1"/>
          <p:nvPr/>
        </p:nvSpPr>
        <p:spPr>
          <a:xfrm>
            <a:off x="3904825" y="3242325"/>
            <a:ext cx="24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Malgun Gothic"/>
                <a:ea typeface="Malgun Gothic"/>
                <a:cs typeface="Malgun Gothic"/>
                <a:sym typeface="Malgun Gothic"/>
              </a:rPr>
              <a:t>Season7 Ep1~3</a:t>
            </a:r>
            <a:endParaRPr>
              <a:latin typeface="Malgun Gothic"/>
              <a:ea typeface="Malgun Gothic"/>
              <a:cs typeface="Malgun Gothic"/>
              <a:sym typeface="Malgun Gothic"/>
            </a:endParaRPr>
          </a:p>
          <a:p>
            <a:pPr indent="0" lvl="0" marL="0" rtl="0" algn="l">
              <a:spcBef>
                <a:spcPts val="0"/>
              </a:spcBef>
              <a:spcAft>
                <a:spcPts val="0"/>
              </a:spcAft>
              <a:buNone/>
            </a:pPr>
            <a:r>
              <a:rPr lang="ko-KR">
                <a:latin typeface="Malgun Gothic"/>
                <a:ea typeface="Malgun Gothic"/>
                <a:cs typeface="Malgun Gothic"/>
                <a:sym typeface="Malgun Gothic"/>
              </a:rPr>
              <a:t>Season9 Ep10~12, 14~16</a:t>
            </a:r>
            <a:endParaRPr>
              <a:latin typeface="Malgun Gothic"/>
              <a:ea typeface="Malgun Gothic"/>
              <a:cs typeface="Malgun Gothic"/>
              <a:sym typeface="Malgun Gothic"/>
            </a:endParaRPr>
          </a:p>
        </p:txBody>
      </p:sp>
      <p:sp>
        <p:nvSpPr>
          <p:cNvPr id="297" name="Google Shape;297;gd447a5a14d_3_26"/>
          <p:cNvSpPr txBox="1"/>
          <p:nvPr/>
        </p:nvSpPr>
        <p:spPr>
          <a:xfrm>
            <a:off x="6408750" y="3254300"/>
            <a:ext cx="24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Malgun Gothic"/>
                <a:ea typeface="Malgun Gothic"/>
                <a:cs typeface="Malgun Gothic"/>
                <a:sym typeface="Malgun Gothic"/>
              </a:rPr>
              <a:t>Google Image</a:t>
            </a:r>
            <a:endParaRPr>
              <a:latin typeface="Malgun Gothic"/>
              <a:ea typeface="Malgun Gothic"/>
              <a:cs typeface="Malgun Gothic"/>
              <a:sym typeface="Malgun Gothic"/>
            </a:endParaRPr>
          </a:p>
          <a:p>
            <a:pPr indent="0" lvl="0" marL="0" rtl="0" algn="l">
              <a:spcBef>
                <a:spcPts val="0"/>
              </a:spcBef>
              <a:spcAft>
                <a:spcPts val="0"/>
              </a:spcAft>
              <a:buNone/>
            </a:pPr>
            <a:r>
              <a:rPr lang="ko-KR">
                <a:latin typeface="Malgun Gothic"/>
                <a:ea typeface="Malgun Gothic"/>
                <a:cs typeface="Malgun Gothic"/>
                <a:sym typeface="Malgun Gothic"/>
              </a:rPr>
              <a:t>(Crop되지 않은 고화질)</a:t>
            </a:r>
            <a:endParaRPr>
              <a:latin typeface="Malgun Gothic"/>
              <a:ea typeface="Malgun Gothic"/>
              <a:cs typeface="Malgun Gothic"/>
              <a:sym typeface="Malgun Gothic"/>
            </a:endParaRPr>
          </a:p>
        </p:txBody>
      </p:sp>
      <p:cxnSp>
        <p:nvCxnSpPr>
          <p:cNvPr id="298" name="Google Shape;298;gd447a5a14d_3_26"/>
          <p:cNvCxnSpPr/>
          <p:nvPr/>
        </p:nvCxnSpPr>
        <p:spPr>
          <a:xfrm>
            <a:off x="3680625" y="2279425"/>
            <a:ext cx="0" cy="2624700"/>
          </a:xfrm>
          <a:prstGeom prst="straightConnector1">
            <a:avLst/>
          </a:prstGeom>
          <a:noFill/>
          <a:ln cap="flat" cmpd="sng" w="38100">
            <a:solidFill>
              <a:srgbClr val="E06666"/>
            </a:solidFill>
            <a:prstDash val="dash"/>
            <a:round/>
            <a:headEnd len="med" w="med" type="none"/>
            <a:tailEnd len="med" w="med" type="none"/>
          </a:ln>
        </p:spPr>
      </p:cxnSp>
      <p:cxnSp>
        <p:nvCxnSpPr>
          <p:cNvPr id="299" name="Google Shape;299;gd447a5a14d_3_26"/>
          <p:cNvCxnSpPr/>
          <p:nvPr/>
        </p:nvCxnSpPr>
        <p:spPr>
          <a:xfrm>
            <a:off x="6290075" y="2328700"/>
            <a:ext cx="0" cy="2624700"/>
          </a:xfrm>
          <a:prstGeom prst="straightConnector1">
            <a:avLst/>
          </a:prstGeom>
          <a:noFill/>
          <a:ln cap="flat" cmpd="sng" w="38100">
            <a:solidFill>
              <a:srgbClr val="E06666"/>
            </a:solidFill>
            <a:prstDash val="dash"/>
            <a:round/>
            <a:headEnd len="med" w="med" type="none"/>
            <a:tailEnd len="med" w="med" type="none"/>
          </a:ln>
        </p:spPr>
      </p:cxnSp>
      <p:sp>
        <p:nvSpPr>
          <p:cNvPr id="300" name="Google Shape;300;gd447a5a14d_3_26"/>
          <p:cNvSpPr txBox="1"/>
          <p:nvPr/>
        </p:nvSpPr>
        <p:spPr>
          <a:xfrm>
            <a:off x="1864975" y="2279425"/>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Train Data</a:t>
            </a:r>
            <a:endParaRPr>
              <a:latin typeface="Malgun Gothic"/>
              <a:ea typeface="Malgun Gothic"/>
              <a:cs typeface="Malgun Gothic"/>
              <a:sym typeface="Malgun Gothic"/>
            </a:endParaRPr>
          </a:p>
        </p:txBody>
      </p:sp>
      <p:sp>
        <p:nvSpPr>
          <p:cNvPr id="301" name="Google Shape;301;gd447a5a14d_3_26"/>
          <p:cNvSpPr txBox="1"/>
          <p:nvPr/>
        </p:nvSpPr>
        <p:spPr>
          <a:xfrm>
            <a:off x="4243175" y="2279425"/>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Valid </a:t>
            </a:r>
            <a:r>
              <a:rPr lang="ko-KR">
                <a:latin typeface="Malgun Gothic"/>
                <a:ea typeface="Malgun Gothic"/>
                <a:cs typeface="Malgun Gothic"/>
                <a:sym typeface="Malgun Gothic"/>
              </a:rPr>
              <a:t>Data</a:t>
            </a:r>
            <a:endParaRPr>
              <a:latin typeface="Malgun Gothic"/>
              <a:ea typeface="Malgun Gothic"/>
              <a:cs typeface="Malgun Gothic"/>
              <a:sym typeface="Malgun Gothic"/>
            </a:endParaRPr>
          </a:p>
        </p:txBody>
      </p:sp>
      <p:sp>
        <p:nvSpPr>
          <p:cNvPr id="302" name="Google Shape;302;gd447a5a14d_3_26"/>
          <p:cNvSpPr txBox="1"/>
          <p:nvPr/>
        </p:nvSpPr>
        <p:spPr>
          <a:xfrm>
            <a:off x="7083875" y="2328700"/>
            <a:ext cx="12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Test</a:t>
            </a:r>
            <a:r>
              <a:rPr lang="ko-KR">
                <a:latin typeface="Malgun Gothic"/>
                <a:ea typeface="Malgun Gothic"/>
                <a:cs typeface="Malgun Gothic"/>
                <a:sym typeface="Malgun Gothic"/>
              </a:rPr>
              <a:t> Data</a:t>
            </a:r>
            <a:endParaRPr>
              <a:latin typeface="Malgun Gothic"/>
              <a:ea typeface="Malgun Gothic"/>
              <a:cs typeface="Malgun Gothic"/>
              <a:sym typeface="Malgun Gothic"/>
            </a:endParaRPr>
          </a:p>
        </p:txBody>
      </p:sp>
      <p:sp>
        <p:nvSpPr>
          <p:cNvPr id="303" name="Google Shape;303;gd447a5a14d_3_26"/>
          <p:cNvSpPr/>
          <p:nvPr/>
        </p:nvSpPr>
        <p:spPr>
          <a:xfrm>
            <a:off x="574450" y="5161950"/>
            <a:ext cx="2141100" cy="763500"/>
          </a:xfrm>
          <a:prstGeom prst="wedgeRoundRectCallout">
            <a:avLst>
              <a:gd fmla="val 40229" name="adj1"/>
              <a:gd fmla="val -93933" name="adj2"/>
              <a:gd fmla="val 0" name="adj3"/>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ko-KR" sz="1100">
                <a:latin typeface="Nanum Gothic Coding"/>
                <a:ea typeface="Nanum Gothic Coding"/>
                <a:cs typeface="Nanum Gothic Coding"/>
                <a:sym typeface="Nanum Gothic Coding"/>
              </a:rPr>
              <a:t>데이터의 독립성을 위해</a:t>
            </a:r>
            <a:endParaRPr sz="1100">
              <a:latin typeface="Nanum Gothic Coding"/>
              <a:ea typeface="Nanum Gothic Coding"/>
              <a:cs typeface="Nanum Gothic Coding"/>
              <a:sym typeface="Nanum Gothic Coding"/>
            </a:endParaRPr>
          </a:p>
          <a:p>
            <a:pPr indent="0" lvl="0" marL="0" rtl="0" algn="l">
              <a:spcBef>
                <a:spcPts val="0"/>
              </a:spcBef>
              <a:spcAft>
                <a:spcPts val="0"/>
              </a:spcAft>
              <a:buNone/>
            </a:pPr>
            <a:r>
              <a:rPr lang="ko-KR" sz="1100">
                <a:highlight>
                  <a:srgbClr val="FFFF00"/>
                </a:highlight>
                <a:latin typeface="Nanum Gothic Coding"/>
                <a:ea typeface="Nanum Gothic Coding"/>
                <a:cs typeface="Nanum Gothic Coding"/>
                <a:sym typeface="Nanum Gothic Coding"/>
              </a:rPr>
              <a:t>에피소드별</a:t>
            </a:r>
            <a:r>
              <a:rPr lang="ko-KR" sz="1100">
                <a:latin typeface="Nanum Gothic Coding"/>
                <a:ea typeface="Nanum Gothic Coding"/>
                <a:cs typeface="Nanum Gothic Coding"/>
                <a:sym typeface="Nanum Gothic Coding"/>
              </a:rPr>
              <a:t>로 데이터를 나눔</a:t>
            </a:r>
            <a:endParaRPr sz="1100">
              <a:latin typeface="Nanum Gothic Coding"/>
              <a:ea typeface="Nanum Gothic Coding"/>
              <a:cs typeface="Nanum Gothic Coding"/>
              <a:sym typeface="Nanum Gothic Coding"/>
            </a:endParaRPr>
          </a:p>
        </p:txBody>
      </p:sp>
      <p:sp>
        <p:nvSpPr>
          <p:cNvPr id="304" name="Google Shape;304;gd447a5a14d_3_26"/>
          <p:cNvSpPr txBox="1"/>
          <p:nvPr/>
        </p:nvSpPr>
        <p:spPr>
          <a:xfrm>
            <a:off x="1130950" y="1579050"/>
            <a:ext cx="70419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KR" sz="1700">
                <a:solidFill>
                  <a:schemeClr val="dk1"/>
                </a:solidFill>
                <a:latin typeface="Nanum Gothic Coding"/>
                <a:ea typeface="Nanum Gothic Coding"/>
                <a:cs typeface="Nanum Gothic Coding"/>
                <a:sym typeface="Nanum Gothic Coding"/>
              </a:rPr>
              <a:t>워킹 데드(The Walking Dead) Season7, Season9 데이터 사용</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d03d0b3b54_5_3"/>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d03d0b3b54_5_3"/>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(데이터 수집 및 라벨링)</a:t>
            </a:r>
            <a:endParaRPr sz="3000">
              <a:solidFill>
                <a:schemeClr val="dk1"/>
              </a:solidFill>
              <a:latin typeface="Do Hyeon"/>
              <a:ea typeface="Do Hyeon"/>
              <a:cs typeface="Do Hyeon"/>
              <a:sym typeface="Do Hyeon"/>
            </a:endParaRPr>
          </a:p>
        </p:txBody>
      </p:sp>
      <p:pic>
        <p:nvPicPr>
          <p:cNvPr id="311" name="Google Shape;311;gd03d0b3b54_5_3"/>
          <p:cNvPicPr preferRelativeResize="0"/>
          <p:nvPr/>
        </p:nvPicPr>
        <p:blipFill>
          <a:blip r:embed="rId3">
            <a:alphaModFix/>
          </a:blip>
          <a:stretch>
            <a:fillRect/>
          </a:stretch>
        </p:blipFill>
        <p:spPr>
          <a:xfrm>
            <a:off x="621475" y="2374000"/>
            <a:ext cx="7901049" cy="4069025"/>
          </a:xfrm>
          <a:prstGeom prst="rect">
            <a:avLst/>
          </a:prstGeom>
          <a:noFill/>
          <a:ln>
            <a:noFill/>
          </a:ln>
        </p:spPr>
      </p:pic>
      <p:sp>
        <p:nvSpPr>
          <p:cNvPr id="312" name="Google Shape;312;gd03d0b3b54_5_3"/>
          <p:cNvSpPr txBox="1"/>
          <p:nvPr/>
        </p:nvSpPr>
        <p:spPr>
          <a:xfrm>
            <a:off x="1481100" y="1496550"/>
            <a:ext cx="618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latin typeface="Nanum Gothic Coding"/>
                <a:ea typeface="Nanum Gothic Coding"/>
                <a:cs typeface="Nanum Gothic Coding"/>
                <a:sym typeface="Nanum Gothic Coding"/>
              </a:rPr>
              <a:t>Crop Data</a:t>
            </a:r>
            <a:endParaRPr b="1" sz="2000">
              <a:latin typeface="Nanum Gothic Coding"/>
              <a:ea typeface="Nanum Gothic Coding"/>
              <a:cs typeface="Nanum Gothic Coding"/>
              <a:sym typeface="Nanum Gothic Coding"/>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d03d0b3b54_5_16"/>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d03d0b3b54_5_16"/>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(데이터 수집 및 라벨링)</a:t>
            </a:r>
            <a:endParaRPr sz="3000">
              <a:solidFill>
                <a:schemeClr val="dk1"/>
              </a:solidFill>
              <a:latin typeface="Do Hyeon"/>
              <a:ea typeface="Do Hyeon"/>
              <a:cs typeface="Do Hyeon"/>
              <a:sym typeface="Do Hyeon"/>
            </a:endParaRPr>
          </a:p>
        </p:txBody>
      </p:sp>
      <p:pic>
        <p:nvPicPr>
          <p:cNvPr id="319" name="Google Shape;319;gd03d0b3b54_5_16"/>
          <p:cNvPicPr preferRelativeResize="0"/>
          <p:nvPr/>
        </p:nvPicPr>
        <p:blipFill>
          <a:blip r:embed="rId3">
            <a:alphaModFix/>
          </a:blip>
          <a:stretch>
            <a:fillRect/>
          </a:stretch>
        </p:blipFill>
        <p:spPr>
          <a:xfrm>
            <a:off x="620700" y="2403600"/>
            <a:ext cx="7902576" cy="3832750"/>
          </a:xfrm>
          <a:prstGeom prst="rect">
            <a:avLst/>
          </a:prstGeom>
          <a:noFill/>
          <a:ln>
            <a:noFill/>
          </a:ln>
        </p:spPr>
      </p:pic>
      <p:sp>
        <p:nvSpPr>
          <p:cNvPr id="320" name="Google Shape;320;gd03d0b3b54_5_16"/>
          <p:cNvSpPr txBox="1"/>
          <p:nvPr/>
        </p:nvSpPr>
        <p:spPr>
          <a:xfrm>
            <a:off x="1481100" y="1496550"/>
            <a:ext cx="618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latin typeface="Nanum Gothic Coding"/>
                <a:ea typeface="Nanum Gothic Coding"/>
                <a:cs typeface="Nanum Gothic Coding"/>
                <a:sym typeface="Nanum Gothic Coding"/>
              </a:rPr>
              <a:t>Capture Data</a:t>
            </a:r>
            <a:endParaRPr b="1" sz="2000">
              <a:latin typeface="Nanum Gothic Coding"/>
              <a:ea typeface="Nanum Gothic Coding"/>
              <a:cs typeface="Nanum Gothic Coding"/>
              <a:sym typeface="Nanum Gothic Coding"/>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pic>
        <p:nvPicPr>
          <p:cNvPr id="84" name="Google Shape;84;gd35110d17f_5_18"/>
          <p:cNvPicPr preferRelativeResize="0"/>
          <p:nvPr/>
        </p:nvPicPr>
        <p:blipFill rotWithShape="1">
          <a:blip r:embed="rId3">
            <a:alphaModFix amt="22000"/>
          </a:blip>
          <a:srcRect b="3742" l="7970" r="9772" t="5849"/>
          <a:stretch/>
        </p:blipFill>
        <p:spPr>
          <a:xfrm>
            <a:off x="0" y="0"/>
            <a:ext cx="9143998" cy="7034825"/>
          </a:xfrm>
          <a:prstGeom prst="rect">
            <a:avLst/>
          </a:prstGeom>
          <a:noFill/>
          <a:ln>
            <a:noFill/>
          </a:ln>
        </p:spPr>
      </p:pic>
      <p:sp>
        <p:nvSpPr>
          <p:cNvPr id="85" name="Google Shape;85;gd35110d17f_5_18"/>
          <p:cNvSpPr/>
          <p:nvPr/>
        </p:nvSpPr>
        <p:spPr>
          <a:xfrm>
            <a:off x="714700" y="1763000"/>
            <a:ext cx="3750600" cy="366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gd35110d17f_5_18"/>
          <p:cNvGrpSpPr/>
          <p:nvPr/>
        </p:nvGrpSpPr>
        <p:grpSpPr>
          <a:xfrm>
            <a:off x="1161181" y="2035205"/>
            <a:ext cx="4127960" cy="506513"/>
            <a:chOff x="2964329" y="3157810"/>
            <a:chExt cx="3729635" cy="308643"/>
          </a:xfrm>
        </p:grpSpPr>
        <p:sp>
          <p:nvSpPr>
            <p:cNvPr id="87" name="Google Shape;87;gd35110d17f_5_18"/>
            <p:cNvSpPr txBox="1"/>
            <p:nvPr/>
          </p:nvSpPr>
          <p:spPr>
            <a:xfrm>
              <a:off x="2964329" y="3203952"/>
              <a:ext cx="594000" cy="2625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Arial"/>
                  <a:ea typeface="Arial"/>
                  <a:cs typeface="Arial"/>
                  <a:sym typeface="Arial"/>
                </a:rPr>
                <a:t>01</a:t>
              </a:r>
              <a:endParaRPr b="1" sz="2800" u="sng">
                <a:solidFill>
                  <a:srgbClr val="42427A"/>
                </a:solidFill>
                <a:latin typeface="Arial"/>
                <a:ea typeface="Arial"/>
                <a:cs typeface="Arial"/>
                <a:sym typeface="Arial"/>
              </a:endParaRPr>
            </a:p>
          </p:txBody>
        </p:sp>
        <p:sp>
          <p:nvSpPr>
            <p:cNvPr id="88" name="Google Shape;88;gd35110d17f_5_18"/>
            <p:cNvSpPr txBox="1"/>
            <p:nvPr/>
          </p:nvSpPr>
          <p:spPr>
            <a:xfrm>
              <a:off x="3486364" y="3157810"/>
              <a:ext cx="3207600" cy="281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Do Hyeon"/>
                  <a:ea typeface="Do Hyeon"/>
                  <a:cs typeface="Do Hyeon"/>
                  <a:sym typeface="Do Hyeon"/>
                </a:rPr>
                <a:t>프로젝트 배경</a:t>
              </a:r>
              <a:endParaRPr b="1" sz="2400">
                <a:solidFill>
                  <a:srgbClr val="262626"/>
                </a:solidFill>
                <a:latin typeface="Do Hyeon"/>
                <a:ea typeface="Do Hyeon"/>
                <a:cs typeface="Do Hyeon"/>
                <a:sym typeface="Do Hyeon"/>
              </a:endParaRPr>
            </a:p>
          </p:txBody>
        </p:sp>
      </p:grpSp>
      <p:grpSp>
        <p:nvGrpSpPr>
          <p:cNvPr id="89" name="Google Shape;89;gd35110d17f_5_18"/>
          <p:cNvGrpSpPr/>
          <p:nvPr/>
        </p:nvGrpSpPr>
        <p:grpSpPr>
          <a:xfrm>
            <a:off x="1161170" y="3637872"/>
            <a:ext cx="4127961" cy="461806"/>
            <a:chOff x="2964319" y="3381305"/>
            <a:chExt cx="3729636" cy="281400"/>
          </a:xfrm>
        </p:grpSpPr>
        <p:sp>
          <p:nvSpPr>
            <p:cNvPr id="90" name="Google Shape;90;gd35110d17f_5_18"/>
            <p:cNvSpPr txBox="1"/>
            <p:nvPr/>
          </p:nvSpPr>
          <p:spPr>
            <a:xfrm>
              <a:off x="2964319" y="3396695"/>
              <a:ext cx="594000" cy="2625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Arial"/>
                  <a:ea typeface="Arial"/>
                  <a:cs typeface="Arial"/>
                  <a:sym typeface="Arial"/>
                </a:rPr>
                <a:t>02</a:t>
              </a:r>
              <a:endParaRPr b="1" sz="2800" u="sng">
                <a:solidFill>
                  <a:srgbClr val="42427A"/>
                </a:solidFill>
                <a:latin typeface="Arial"/>
                <a:ea typeface="Arial"/>
                <a:cs typeface="Arial"/>
                <a:sym typeface="Arial"/>
              </a:endParaRPr>
            </a:p>
          </p:txBody>
        </p:sp>
        <p:sp>
          <p:nvSpPr>
            <p:cNvPr id="91" name="Google Shape;91;gd35110d17f_5_18"/>
            <p:cNvSpPr txBox="1"/>
            <p:nvPr/>
          </p:nvSpPr>
          <p:spPr>
            <a:xfrm>
              <a:off x="3486355" y="3381305"/>
              <a:ext cx="3207600" cy="281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Do Hyeon"/>
                  <a:ea typeface="Do Hyeon"/>
                  <a:cs typeface="Do Hyeon"/>
                  <a:sym typeface="Do Hyeon"/>
                </a:rPr>
                <a:t>팀 구성 및 역할</a:t>
              </a:r>
              <a:endParaRPr b="1" sz="2400">
                <a:solidFill>
                  <a:srgbClr val="262626"/>
                </a:solidFill>
                <a:latin typeface="Do Hyeon"/>
                <a:ea typeface="Do Hyeon"/>
                <a:cs typeface="Do Hyeon"/>
                <a:sym typeface="Do Hyeon"/>
              </a:endParaRPr>
            </a:p>
          </p:txBody>
        </p:sp>
      </p:grpSp>
      <p:sp>
        <p:nvSpPr>
          <p:cNvPr id="92" name="Google Shape;92;gd35110d17f_5_18"/>
          <p:cNvSpPr/>
          <p:nvPr/>
        </p:nvSpPr>
        <p:spPr>
          <a:xfrm>
            <a:off x="4737525" y="1763000"/>
            <a:ext cx="3750600" cy="366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gd35110d17f_5_18"/>
          <p:cNvGrpSpPr/>
          <p:nvPr/>
        </p:nvGrpSpPr>
        <p:grpSpPr>
          <a:xfrm>
            <a:off x="5118520" y="2035194"/>
            <a:ext cx="4127961" cy="980229"/>
            <a:chOff x="2964319" y="3461060"/>
            <a:chExt cx="3729636" cy="597300"/>
          </a:xfrm>
        </p:grpSpPr>
        <p:sp>
          <p:nvSpPr>
            <p:cNvPr id="94" name="Google Shape;94;gd35110d17f_5_18"/>
            <p:cNvSpPr txBox="1"/>
            <p:nvPr/>
          </p:nvSpPr>
          <p:spPr>
            <a:xfrm>
              <a:off x="2964319" y="3476449"/>
              <a:ext cx="594000" cy="2625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Arial"/>
                  <a:ea typeface="Arial"/>
                  <a:cs typeface="Arial"/>
                  <a:sym typeface="Arial"/>
                </a:rPr>
                <a:t>03</a:t>
              </a:r>
              <a:endParaRPr b="1" sz="2800" u="sng">
                <a:solidFill>
                  <a:srgbClr val="42427A"/>
                </a:solidFill>
                <a:latin typeface="Arial"/>
                <a:ea typeface="Arial"/>
                <a:cs typeface="Arial"/>
                <a:sym typeface="Arial"/>
              </a:endParaRPr>
            </a:p>
          </p:txBody>
        </p:sp>
        <p:sp>
          <p:nvSpPr>
            <p:cNvPr id="95" name="Google Shape;95;gd35110d17f_5_18"/>
            <p:cNvSpPr txBox="1"/>
            <p:nvPr/>
          </p:nvSpPr>
          <p:spPr>
            <a:xfrm>
              <a:off x="3486355" y="3461060"/>
              <a:ext cx="3207600" cy="597300"/>
            </a:xfrm>
            <a:prstGeom prst="rect">
              <a:avLst/>
            </a:prstGeom>
            <a:noFill/>
            <a:ln>
              <a:noFill/>
            </a:ln>
          </p:spPr>
          <p:txBody>
            <a:bodyPr anchorCtr="0" anchor="ctr" bIns="45700" lIns="91425" spcFirstLastPara="1" rIns="91425" wrap="square" tIns="45700">
              <a:spAutoFit/>
            </a:bodyPr>
            <a:lstStyle/>
            <a:p>
              <a:pPr indent="0" lvl="0" marL="0" marR="0" rtl="0" algn="l">
                <a:lnSpc>
                  <a:spcPct val="115000"/>
                </a:lnSpc>
                <a:spcBef>
                  <a:spcPts val="0"/>
                </a:spcBef>
                <a:spcAft>
                  <a:spcPts val="0"/>
                </a:spcAft>
                <a:buNone/>
              </a:pPr>
              <a:r>
                <a:rPr b="1" lang="ko-KR" sz="2400">
                  <a:solidFill>
                    <a:srgbClr val="262626"/>
                  </a:solidFill>
                  <a:latin typeface="Do Hyeon"/>
                  <a:ea typeface="Do Hyeon"/>
                  <a:cs typeface="Do Hyeon"/>
                  <a:sym typeface="Do Hyeon"/>
                </a:rPr>
                <a:t>이미지 분류 모델링</a:t>
              </a:r>
              <a:endParaRPr b="1" sz="2400">
                <a:solidFill>
                  <a:srgbClr val="262626"/>
                </a:solidFill>
                <a:latin typeface="Do Hyeon"/>
                <a:ea typeface="Do Hyeon"/>
                <a:cs typeface="Do Hyeon"/>
                <a:sym typeface="Do Hyeon"/>
              </a:endParaRPr>
            </a:p>
            <a:p>
              <a:pPr indent="-317500" lvl="0" marL="457200" marR="0" rtl="0" algn="l">
                <a:lnSpc>
                  <a:spcPct val="115000"/>
                </a:lnSpc>
                <a:spcBef>
                  <a:spcPts val="0"/>
                </a:spcBef>
                <a:spcAft>
                  <a:spcPts val="0"/>
                </a:spcAft>
                <a:buClr>
                  <a:srgbClr val="262626"/>
                </a:buClr>
                <a:buSzPts val="1400"/>
                <a:buFont typeface="Do Hyeon"/>
                <a:buChar char="-"/>
              </a:pPr>
              <a:r>
                <a:rPr lang="ko-KR">
                  <a:solidFill>
                    <a:srgbClr val="262626"/>
                  </a:solidFill>
                  <a:latin typeface="Do Hyeon"/>
                  <a:ea typeface="Do Hyeon"/>
                  <a:cs typeface="Do Hyeon"/>
                  <a:sym typeface="Do Hyeon"/>
                </a:rPr>
                <a:t>수행절차 및 방법</a:t>
              </a:r>
              <a:endParaRPr>
                <a:solidFill>
                  <a:srgbClr val="262626"/>
                </a:solidFill>
                <a:latin typeface="Do Hyeon"/>
                <a:ea typeface="Do Hyeon"/>
                <a:cs typeface="Do Hyeon"/>
                <a:sym typeface="Do Hyeon"/>
              </a:endParaRPr>
            </a:p>
            <a:p>
              <a:pPr indent="-317500" lvl="0" marL="457200" marR="0" rtl="0" algn="l">
                <a:lnSpc>
                  <a:spcPct val="115000"/>
                </a:lnSpc>
                <a:spcBef>
                  <a:spcPts val="0"/>
                </a:spcBef>
                <a:spcAft>
                  <a:spcPts val="0"/>
                </a:spcAft>
                <a:buClr>
                  <a:srgbClr val="262626"/>
                </a:buClr>
                <a:buSzPts val="1400"/>
                <a:buFont typeface="Do Hyeon"/>
                <a:buChar char="-"/>
              </a:pPr>
              <a:r>
                <a:rPr lang="ko-KR">
                  <a:solidFill>
                    <a:srgbClr val="262626"/>
                  </a:solidFill>
                  <a:latin typeface="Do Hyeon"/>
                  <a:ea typeface="Do Hyeon"/>
                  <a:cs typeface="Do Hyeon"/>
                  <a:sym typeface="Do Hyeon"/>
                </a:rPr>
                <a:t>수행 결과 및 시연</a:t>
              </a:r>
              <a:endParaRPr>
                <a:solidFill>
                  <a:srgbClr val="262626"/>
                </a:solidFill>
                <a:latin typeface="Do Hyeon"/>
                <a:ea typeface="Do Hyeon"/>
                <a:cs typeface="Do Hyeon"/>
                <a:sym typeface="Do Hyeon"/>
              </a:endParaRPr>
            </a:p>
          </p:txBody>
        </p:sp>
      </p:grpSp>
      <p:grpSp>
        <p:nvGrpSpPr>
          <p:cNvPr id="96" name="Google Shape;96;gd35110d17f_5_18"/>
          <p:cNvGrpSpPr/>
          <p:nvPr/>
        </p:nvGrpSpPr>
        <p:grpSpPr>
          <a:xfrm>
            <a:off x="5118520" y="3286351"/>
            <a:ext cx="4127965" cy="980229"/>
            <a:chOff x="2964319" y="3609661"/>
            <a:chExt cx="3729640" cy="597300"/>
          </a:xfrm>
        </p:grpSpPr>
        <p:sp>
          <p:nvSpPr>
            <p:cNvPr id="97" name="Google Shape;97;gd35110d17f_5_18"/>
            <p:cNvSpPr txBox="1"/>
            <p:nvPr/>
          </p:nvSpPr>
          <p:spPr>
            <a:xfrm>
              <a:off x="2964319" y="3625053"/>
              <a:ext cx="594000" cy="2625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Arial"/>
                  <a:ea typeface="Arial"/>
                  <a:cs typeface="Arial"/>
                  <a:sym typeface="Arial"/>
                </a:rPr>
                <a:t>04</a:t>
              </a:r>
              <a:endParaRPr b="1" sz="2800" u="sng">
                <a:solidFill>
                  <a:srgbClr val="42427A"/>
                </a:solidFill>
                <a:latin typeface="Arial"/>
                <a:ea typeface="Arial"/>
                <a:cs typeface="Arial"/>
                <a:sym typeface="Arial"/>
              </a:endParaRPr>
            </a:p>
          </p:txBody>
        </p:sp>
        <p:sp>
          <p:nvSpPr>
            <p:cNvPr id="98" name="Google Shape;98;gd35110d17f_5_18"/>
            <p:cNvSpPr txBox="1"/>
            <p:nvPr/>
          </p:nvSpPr>
          <p:spPr>
            <a:xfrm>
              <a:off x="3486359" y="3609661"/>
              <a:ext cx="3207600" cy="597300"/>
            </a:xfrm>
            <a:prstGeom prst="rect">
              <a:avLst/>
            </a:prstGeom>
            <a:noFill/>
            <a:ln>
              <a:noFill/>
            </a:ln>
          </p:spPr>
          <p:txBody>
            <a:bodyPr anchorCtr="0" anchor="ctr" bIns="45700" lIns="91425" spcFirstLastPara="1" rIns="91425" wrap="square" tIns="45700">
              <a:spAutoFit/>
            </a:bodyPr>
            <a:lstStyle/>
            <a:p>
              <a:pPr indent="0" lvl="0" marL="0" marR="0" rtl="0" algn="l">
                <a:lnSpc>
                  <a:spcPct val="115000"/>
                </a:lnSpc>
                <a:spcBef>
                  <a:spcPts val="0"/>
                </a:spcBef>
                <a:spcAft>
                  <a:spcPts val="0"/>
                </a:spcAft>
                <a:buNone/>
              </a:pPr>
              <a:r>
                <a:rPr b="1" lang="ko-KR" sz="2400">
                  <a:solidFill>
                    <a:srgbClr val="262626"/>
                  </a:solidFill>
                  <a:latin typeface="Do Hyeon"/>
                  <a:ea typeface="Do Hyeon"/>
                  <a:cs typeface="Do Hyeon"/>
                  <a:sym typeface="Do Hyeon"/>
                </a:rPr>
                <a:t>객체 분류 모델링</a:t>
              </a:r>
              <a:endParaRPr b="1" sz="2400">
                <a:solidFill>
                  <a:srgbClr val="262626"/>
                </a:solidFill>
                <a:latin typeface="Do Hyeon"/>
                <a:ea typeface="Do Hyeon"/>
                <a:cs typeface="Do Hyeon"/>
                <a:sym typeface="Do Hyeon"/>
              </a:endParaRPr>
            </a:p>
            <a:p>
              <a:pPr indent="-317500" lvl="0" marL="457200" rtl="0" algn="l">
                <a:lnSpc>
                  <a:spcPct val="115000"/>
                </a:lnSpc>
                <a:spcBef>
                  <a:spcPts val="0"/>
                </a:spcBef>
                <a:spcAft>
                  <a:spcPts val="0"/>
                </a:spcAft>
                <a:buClr>
                  <a:srgbClr val="262626"/>
                </a:buClr>
                <a:buSzPts val="1400"/>
                <a:buFont typeface="Do Hyeon"/>
                <a:buChar char="-"/>
              </a:pPr>
              <a:r>
                <a:rPr lang="ko-KR">
                  <a:solidFill>
                    <a:srgbClr val="262626"/>
                  </a:solidFill>
                  <a:latin typeface="Do Hyeon"/>
                  <a:ea typeface="Do Hyeon"/>
                  <a:cs typeface="Do Hyeon"/>
                  <a:sym typeface="Do Hyeon"/>
                </a:rPr>
                <a:t>수행절차 및 방법</a:t>
              </a:r>
              <a:endParaRPr>
                <a:solidFill>
                  <a:srgbClr val="262626"/>
                </a:solidFill>
                <a:latin typeface="Do Hyeon"/>
                <a:ea typeface="Do Hyeon"/>
                <a:cs typeface="Do Hyeon"/>
                <a:sym typeface="Do Hyeon"/>
              </a:endParaRPr>
            </a:p>
            <a:p>
              <a:pPr indent="-317500" lvl="0" marL="457200" rtl="0" algn="l">
                <a:lnSpc>
                  <a:spcPct val="115000"/>
                </a:lnSpc>
                <a:spcBef>
                  <a:spcPts val="0"/>
                </a:spcBef>
                <a:spcAft>
                  <a:spcPts val="0"/>
                </a:spcAft>
                <a:buClr>
                  <a:srgbClr val="262626"/>
                </a:buClr>
                <a:buSzPts val="1400"/>
                <a:buFont typeface="Do Hyeon"/>
                <a:buChar char="-"/>
              </a:pPr>
              <a:r>
                <a:rPr lang="ko-KR">
                  <a:solidFill>
                    <a:srgbClr val="262626"/>
                  </a:solidFill>
                  <a:latin typeface="Do Hyeon"/>
                  <a:ea typeface="Do Hyeon"/>
                  <a:cs typeface="Do Hyeon"/>
                  <a:sym typeface="Do Hyeon"/>
                </a:rPr>
                <a:t>수행 결과 및 시연</a:t>
              </a:r>
              <a:endParaRPr sz="2400">
                <a:solidFill>
                  <a:srgbClr val="262626"/>
                </a:solidFill>
                <a:latin typeface="Do Hyeon"/>
                <a:ea typeface="Do Hyeon"/>
                <a:cs typeface="Do Hyeon"/>
                <a:sym typeface="Do Hyeon"/>
              </a:endParaRPr>
            </a:p>
          </p:txBody>
        </p:sp>
      </p:grpSp>
      <p:grpSp>
        <p:nvGrpSpPr>
          <p:cNvPr id="99" name="Google Shape;99;gd35110d17f_5_18"/>
          <p:cNvGrpSpPr/>
          <p:nvPr/>
        </p:nvGrpSpPr>
        <p:grpSpPr>
          <a:xfrm>
            <a:off x="5118520" y="4464129"/>
            <a:ext cx="4127961" cy="461806"/>
            <a:chOff x="2964319" y="3713549"/>
            <a:chExt cx="3729636" cy="281400"/>
          </a:xfrm>
        </p:grpSpPr>
        <p:sp>
          <p:nvSpPr>
            <p:cNvPr id="100" name="Google Shape;100;gd35110d17f_5_18"/>
            <p:cNvSpPr txBox="1"/>
            <p:nvPr/>
          </p:nvSpPr>
          <p:spPr>
            <a:xfrm>
              <a:off x="2964319" y="3728938"/>
              <a:ext cx="594000" cy="2625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Arial"/>
                  <a:ea typeface="Arial"/>
                  <a:cs typeface="Arial"/>
                  <a:sym typeface="Arial"/>
                </a:rPr>
                <a:t>05</a:t>
              </a:r>
              <a:endParaRPr b="1" sz="2800" u="sng">
                <a:solidFill>
                  <a:srgbClr val="42427A"/>
                </a:solidFill>
                <a:latin typeface="Arial"/>
                <a:ea typeface="Arial"/>
                <a:cs typeface="Arial"/>
                <a:sym typeface="Arial"/>
              </a:endParaRPr>
            </a:p>
          </p:txBody>
        </p:sp>
        <p:sp>
          <p:nvSpPr>
            <p:cNvPr id="101" name="Google Shape;101;gd35110d17f_5_18"/>
            <p:cNvSpPr txBox="1"/>
            <p:nvPr/>
          </p:nvSpPr>
          <p:spPr>
            <a:xfrm>
              <a:off x="3486355" y="3713549"/>
              <a:ext cx="3207600" cy="281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Do Hyeon"/>
                  <a:ea typeface="Do Hyeon"/>
                  <a:cs typeface="Do Hyeon"/>
                  <a:sym typeface="Do Hyeon"/>
                </a:rPr>
                <a:t>느낀점</a:t>
              </a:r>
              <a:endParaRPr b="1" sz="2400">
                <a:solidFill>
                  <a:srgbClr val="262626"/>
                </a:solidFill>
                <a:latin typeface="Do Hyeon"/>
                <a:ea typeface="Do Hyeon"/>
                <a:cs typeface="Do Hyeon"/>
                <a:sym typeface="Do Hyeon"/>
              </a:endParaRPr>
            </a:p>
          </p:txBody>
        </p:sp>
      </p:grpSp>
      <p:sp>
        <p:nvSpPr>
          <p:cNvPr id="102" name="Google Shape;102;gd35110d17f_5_18"/>
          <p:cNvSpPr txBox="1"/>
          <p:nvPr/>
        </p:nvSpPr>
        <p:spPr>
          <a:xfrm>
            <a:off x="1740960" y="2411522"/>
            <a:ext cx="3550200" cy="1046700"/>
          </a:xfrm>
          <a:prstGeom prst="rect">
            <a:avLst/>
          </a:prstGeom>
          <a:noFill/>
          <a:ln>
            <a:noFill/>
          </a:ln>
        </p:spPr>
        <p:txBody>
          <a:bodyPr anchorCtr="0" anchor="ctr" bIns="91425" lIns="91425" spcFirstLastPara="1" rIns="91425" wrap="square" tIns="91425">
            <a:spAutoFit/>
          </a:bodyPr>
          <a:lstStyle/>
          <a:p>
            <a:pPr indent="-317500" lvl="0" marL="457200" rtl="0" algn="l">
              <a:spcBef>
                <a:spcPts val="0"/>
              </a:spcBef>
              <a:spcAft>
                <a:spcPts val="0"/>
              </a:spcAft>
              <a:buSzPts val="1400"/>
              <a:buFont typeface="Do Hyeon"/>
              <a:buChar char="-"/>
            </a:pPr>
            <a:r>
              <a:rPr lang="ko-KR">
                <a:latin typeface="Do Hyeon"/>
                <a:ea typeface="Do Hyeon"/>
                <a:cs typeface="Do Hyeon"/>
                <a:sym typeface="Do Hyeon"/>
              </a:rPr>
              <a:t>주제 소개</a:t>
            </a:r>
            <a:endParaRPr>
              <a:latin typeface="Do Hyeon"/>
              <a:ea typeface="Do Hyeon"/>
              <a:cs typeface="Do Hyeon"/>
              <a:sym typeface="Do Hyeon"/>
            </a:endParaRPr>
          </a:p>
          <a:p>
            <a:pPr indent="-317500" lvl="0" marL="457200" rtl="0" algn="l">
              <a:spcBef>
                <a:spcPts val="0"/>
              </a:spcBef>
              <a:spcAft>
                <a:spcPts val="0"/>
              </a:spcAft>
              <a:buSzPts val="1400"/>
              <a:buFont typeface="Do Hyeon"/>
              <a:buChar char="-"/>
            </a:pPr>
            <a:r>
              <a:rPr lang="ko-KR">
                <a:latin typeface="Do Hyeon"/>
                <a:ea typeface="Do Hyeon"/>
                <a:cs typeface="Do Hyeon"/>
                <a:sym typeface="Do Hyeon"/>
              </a:rPr>
              <a:t>활용 방안</a:t>
            </a:r>
            <a:endParaRPr>
              <a:latin typeface="Do Hyeon"/>
              <a:ea typeface="Do Hyeon"/>
              <a:cs typeface="Do Hyeon"/>
              <a:sym typeface="Do Hyeon"/>
            </a:endParaRPr>
          </a:p>
          <a:p>
            <a:pPr indent="-317500" lvl="0" marL="457200" rtl="0" algn="l">
              <a:spcBef>
                <a:spcPts val="0"/>
              </a:spcBef>
              <a:spcAft>
                <a:spcPts val="0"/>
              </a:spcAft>
              <a:buSzPts val="1400"/>
              <a:buFont typeface="Do Hyeon"/>
              <a:buChar char="-"/>
            </a:pPr>
            <a:r>
              <a:rPr lang="ko-KR">
                <a:latin typeface="Do Hyeon"/>
                <a:ea typeface="Do Hyeon"/>
                <a:cs typeface="Do Hyeon"/>
                <a:sym typeface="Do Hyeon"/>
              </a:rPr>
              <a:t>활용 사례</a:t>
            </a:r>
            <a:endParaRPr>
              <a:latin typeface="Do Hyeon"/>
              <a:ea typeface="Do Hyeon"/>
              <a:cs typeface="Do Hyeon"/>
              <a:sym typeface="Do Hyeon"/>
            </a:endParaRPr>
          </a:p>
          <a:p>
            <a:pPr indent="-317500" lvl="0" marL="457200" rtl="0" algn="l">
              <a:spcBef>
                <a:spcPts val="0"/>
              </a:spcBef>
              <a:spcAft>
                <a:spcPts val="0"/>
              </a:spcAft>
              <a:buSzPts val="1400"/>
              <a:buFont typeface="Do Hyeon"/>
              <a:buChar char="-"/>
            </a:pPr>
            <a:r>
              <a:rPr lang="ko-KR">
                <a:latin typeface="Do Hyeon"/>
                <a:ea typeface="Do Hyeon"/>
                <a:cs typeface="Do Hyeon"/>
                <a:sym typeface="Do Hyeon"/>
              </a:rPr>
              <a:t>프로젝트 개요 </a:t>
            </a:r>
            <a:endParaRPr>
              <a:latin typeface="Do Hyeon"/>
              <a:ea typeface="Do Hyeon"/>
              <a:cs typeface="Do Hyeon"/>
              <a:sym typeface="Do Hyeon"/>
            </a:endParaRPr>
          </a:p>
        </p:txBody>
      </p:sp>
      <p:sp>
        <p:nvSpPr>
          <p:cNvPr id="103" name="Google Shape;103;gd35110d17f_5_18"/>
          <p:cNvSpPr txBox="1"/>
          <p:nvPr/>
        </p:nvSpPr>
        <p:spPr>
          <a:xfrm>
            <a:off x="1740960" y="3983101"/>
            <a:ext cx="3550200" cy="831300"/>
          </a:xfrm>
          <a:prstGeom prst="rect">
            <a:avLst/>
          </a:prstGeom>
          <a:noFill/>
          <a:ln>
            <a:noFill/>
          </a:ln>
        </p:spPr>
        <p:txBody>
          <a:bodyPr anchorCtr="0" anchor="ctr" bIns="91425" lIns="91425" spcFirstLastPara="1" rIns="91425" wrap="square" tIns="91425">
            <a:spAutoFit/>
          </a:bodyPr>
          <a:lstStyle/>
          <a:p>
            <a:pPr indent="-317500" lvl="0" marL="457200" rtl="0" algn="l">
              <a:spcBef>
                <a:spcPts val="0"/>
              </a:spcBef>
              <a:spcAft>
                <a:spcPts val="0"/>
              </a:spcAft>
              <a:buSzPts val="1400"/>
              <a:buFont typeface="Do Hyeon"/>
              <a:buChar char="-"/>
            </a:pPr>
            <a:r>
              <a:rPr lang="ko-KR">
                <a:latin typeface="Do Hyeon"/>
                <a:ea typeface="Do Hyeon"/>
                <a:cs typeface="Do Hyeon"/>
                <a:sym typeface="Do Hyeon"/>
              </a:rPr>
              <a:t>팀 소개</a:t>
            </a:r>
            <a:endParaRPr>
              <a:latin typeface="Do Hyeon"/>
              <a:ea typeface="Do Hyeon"/>
              <a:cs typeface="Do Hyeon"/>
              <a:sym typeface="Do Hyeon"/>
            </a:endParaRPr>
          </a:p>
          <a:p>
            <a:pPr indent="-317500" lvl="0" marL="457200" rtl="0" algn="l">
              <a:spcBef>
                <a:spcPts val="0"/>
              </a:spcBef>
              <a:spcAft>
                <a:spcPts val="0"/>
              </a:spcAft>
              <a:buSzPts val="1400"/>
              <a:buFont typeface="Do Hyeon"/>
              <a:buChar char="-"/>
            </a:pPr>
            <a:r>
              <a:rPr lang="ko-KR">
                <a:latin typeface="Do Hyeon"/>
                <a:ea typeface="Do Hyeon"/>
                <a:cs typeface="Do Hyeon"/>
                <a:sym typeface="Do Hyeon"/>
              </a:rPr>
              <a:t>역할 분담</a:t>
            </a:r>
            <a:endParaRPr>
              <a:latin typeface="Do Hyeon"/>
              <a:ea typeface="Do Hyeon"/>
              <a:cs typeface="Do Hyeon"/>
              <a:sym typeface="Do Hyeon"/>
            </a:endParaRPr>
          </a:p>
          <a:p>
            <a:pPr indent="0" lvl="0" marL="0" rtl="0" algn="l">
              <a:spcBef>
                <a:spcPts val="0"/>
              </a:spcBef>
              <a:spcAft>
                <a:spcPts val="0"/>
              </a:spcAft>
              <a:buNone/>
            </a:pPr>
            <a:r>
              <a:t/>
            </a:r>
            <a:endParaRPr>
              <a:latin typeface="Do Hyeon"/>
              <a:ea typeface="Do Hyeon"/>
              <a:cs typeface="Do Hyeon"/>
              <a:sym typeface="Do Hyeo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d447a5a14d_3_77"/>
          <p:cNvSpPr/>
          <p:nvPr/>
        </p:nvSpPr>
        <p:spPr>
          <a:xfrm>
            <a:off x="463775" y="2708275"/>
            <a:ext cx="2476800" cy="27759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d447a5a14d_3_77"/>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d447a5a14d_3_77"/>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(데이터 수집 및 라벨링)</a:t>
            </a:r>
            <a:endParaRPr b="1" sz="4000">
              <a:solidFill>
                <a:schemeClr val="dk1"/>
              </a:solidFill>
              <a:latin typeface="Do Hyeon"/>
              <a:ea typeface="Do Hyeon"/>
              <a:cs typeface="Do Hyeon"/>
              <a:sym typeface="Do Hyeon"/>
            </a:endParaRPr>
          </a:p>
        </p:txBody>
      </p:sp>
      <p:sp>
        <p:nvSpPr>
          <p:cNvPr id="328" name="Google Shape;328;gd447a5a14d_3_77"/>
          <p:cNvSpPr txBox="1"/>
          <p:nvPr/>
        </p:nvSpPr>
        <p:spPr>
          <a:xfrm>
            <a:off x="3057300" y="1609988"/>
            <a:ext cx="302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Crop Data : 얼굴만 자른 사진</a:t>
            </a:r>
            <a:endParaRPr>
              <a:latin typeface="Malgun Gothic"/>
              <a:ea typeface="Malgun Gothic"/>
              <a:cs typeface="Malgun Gothic"/>
              <a:sym typeface="Malgun Gothic"/>
            </a:endParaRPr>
          </a:p>
        </p:txBody>
      </p:sp>
      <p:sp>
        <p:nvSpPr>
          <p:cNvPr id="329" name="Google Shape;329;gd447a5a14d_3_77"/>
          <p:cNvSpPr/>
          <p:nvPr/>
        </p:nvSpPr>
        <p:spPr>
          <a:xfrm>
            <a:off x="736875" y="3050675"/>
            <a:ext cx="613800" cy="613800"/>
          </a:xfrm>
          <a:prstGeom prst="smileyFace">
            <a:avLst>
              <a:gd fmla="val 4653"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d447a5a14d_3_77"/>
          <p:cNvSpPr txBox="1"/>
          <p:nvPr/>
        </p:nvSpPr>
        <p:spPr>
          <a:xfrm>
            <a:off x="2966825" y="3902700"/>
            <a:ext cx="302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Image Augmetation(이미지 증강)</a:t>
            </a:r>
            <a:endParaRPr>
              <a:latin typeface="Malgun Gothic"/>
              <a:ea typeface="Malgun Gothic"/>
              <a:cs typeface="Malgun Gothic"/>
              <a:sym typeface="Malgun Gothic"/>
            </a:endParaRPr>
          </a:p>
        </p:txBody>
      </p:sp>
      <p:sp>
        <p:nvSpPr>
          <p:cNvPr id="331" name="Google Shape;331;gd447a5a14d_3_77"/>
          <p:cNvSpPr txBox="1"/>
          <p:nvPr/>
        </p:nvSpPr>
        <p:spPr>
          <a:xfrm>
            <a:off x="3055588" y="4302900"/>
            <a:ext cx="3029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algun Gothic"/>
              <a:buChar char="●"/>
            </a:pPr>
            <a:r>
              <a:rPr lang="ko-KR">
                <a:latin typeface="Malgun Gothic"/>
                <a:ea typeface="Malgun Gothic"/>
                <a:cs typeface="Malgun Gothic"/>
                <a:sym typeface="Malgun Gothic"/>
              </a:rPr>
              <a:t>rotation = 90</a:t>
            </a:r>
            <a:endParaRPr>
              <a:latin typeface="Malgun Gothic"/>
              <a:ea typeface="Malgun Gothic"/>
              <a:cs typeface="Malgun Gothic"/>
              <a:sym typeface="Malgun Gothic"/>
            </a:endParaRPr>
          </a:p>
          <a:p>
            <a:pPr indent="-317500" lvl="0" marL="457200" rtl="0" algn="l">
              <a:spcBef>
                <a:spcPts val="0"/>
              </a:spcBef>
              <a:spcAft>
                <a:spcPts val="0"/>
              </a:spcAft>
              <a:buSzPts val="1400"/>
              <a:buFont typeface="Malgun Gothic"/>
              <a:buChar char="●"/>
            </a:pPr>
            <a:r>
              <a:rPr lang="ko-KR">
                <a:latin typeface="Malgun Gothic"/>
                <a:ea typeface="Malgun Gothic"/>
                <a:cs typeface="Malgun Gothic"/>
                <a:sym typeface="Malgun Gothic"/>
              </a:rPr>
              <a:t>horizontal_flip = True</a:t>
            </a:r>
            <a:endParaRPr>
              <a:latin typeface="Malgun Gothic"/>
              <a:ea typeface="Malgun Gothic"/>
              <a:cs typeface="Malgun Gothic"/>
              <a:sym typeface="Malgun Gothic"/>
            </a:endParaRPr>
          </a:p>
          <a:p>
            <a:pPr indent="-317500" lvl="0" marL="457200" rtl="0" algn="l">
              <a:spcBef>
                <a:spcPts val="0"/>
              </a:spcBef>
              <a:spcAft>
                <a:spcPts val="0"/>
              </a:spcAft>
              <a:buSzPts val="1400"/>
              <a:buFont typeface="Malgun Gothic"/>
              <a:buChar char="●"/>
            </a:pPr>
            <a:r>
              <a:rPr lang="ko-KR">
                <a:latin typeface="Malgun Gothic"/>
                <a:ea typeface="Malgun Gothic"/>
                <a:cs typeface="Malgun Gothic"/>
                <a:sym typeface="Malgun Gothic"/>
              </a:rPr>
              <a:t>vertical_flip = True</a:t>
            </a:r>
            <a:endParaRPr>
              <a:latin typeface="Malgun Gothic"/>
              <a:ea typeface="Malgun Gothic"/>
              <a:cs typeface="Malgun Gothic"/>
              <a:sym typeface="Malgun Gothic"/>
            </a:endParaRPr>
          </a:p>
        </p:txBody>
      </p:sp>
      <p:sp>
        <p:nvSpPr>
          <p:cNvPr id="332" name="Google Shape;332;gd447a5a14d_3_77"/>
          <p:cNvSpPr/>
          <p:nvPr/>
        </p:nvSpPr>
        <p:spPr>
          <a:xfrm>
            <a:off x="1350675" y="3760663"/>
            <a:ext cx="613800" cy="613800"/>
          </a:xfrm>
          <a:prstGeom prst="smileyFace">
            <a:avLst>
              <a:gd fmla="val 4653"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d447a5a14d_3_77"/>
          <p:cNvSpPr/>
          <p:nvPr/>
        </p:nvSpPr>
        <p:spPr>
          <a:xfrm>
            <a:off x="2130875" y="4160875"/>
            <a:ext cx="613800" cy="613800"/>
          </a:xfrm>
          <a:prstGeom prst="smileyFace">
            <a:avLst>
              <a:gd fmla="val 4653"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d447a5a14d_3_77"/>
          <p:cNvSpPr/>
          <p:nvPr/>
        </p:nvSpPr>
        <p:spPr>
          <a:xfrm rot="3271676">
            <a:off x="693126" y="4368504"/>
            <a:ext cx="639490" cy="639490"/>
          </a:xfrm>
          <a:prstGeom prst="smileyFace">
            <a:avLst>
              <a:gd fmla="val -4653"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d447a5a14d_3_77"/>
          <p:cNvSpPr/>
          <p:nvPr/>
        </p:nvSpPr>
        <p:spPr>
          <a:xfrm rot="9005507">
            <a:off x="1805068" y="3037793"/>
            <a:ext cx="639575" cy="639575"/>
          </a:xfrm>
          <a:prstGeom prst="smileyFace">
            <a:avLst>
              <a:gd fmla="val -4653"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d447a5a14d_3_77"/>
          <p:cNvSpPr/>
          <p:nvPr/>
        </p:nvSpPr>
        <p:spPr>
          <a:xfrm rot="-4003849">
            <a:off x="1545983" y="4647089"/>
            <a:ext cx="639410" cy="639410"/>
          </a:xfrm>
          <a:prstGeom prst="smileyFace">
            <a:avLst>
              <a:gd fmla="val -4653"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d447a5a14d_3_77"/>
          <p:cNvSpPr/>
          <p:nvPr/>
        </p:nvSpPr>
        <p:spPr>
          <a:xfrm>
            <a:off x="6082825" y="2708275"/>
            <a:ext cx="2476800" cy="27759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d447a5a14d_3_77"/>
          <p:cNvSpPr/>
          <p:nvPr/>
        </p:nvSpPr>
        <p:spPr>
          <a:xfrm rot="2119758">
            <a:off x="6355864" y="3050675"/>
            <a:ext cx="613722" cy="613722"/>
          </a:xfrm>
          <a:prstGeom prst="smileyFace">
            <a:avLst>
              <a:gd fmla="val 4653"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d447a5a14d_3_77"/>
          <p:cNvSpPr/>
          <p:nvPr/>
        </p:nvSpPr>
        <p:spPr>
          <a:xfrm rot="9909742">
            <a:off x="6969649" y="3760602"/>
            <a:ext cx="613869" cy="613869"/>
          </a:xfrm>
          <a:prstGeom prst="smileyFace">
            <a:avLst>
              <a:gd fmla="val 4653"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d447a5a14d_3_77"/>
          <p:cNvSpPr/>
          <p:nvPr/>
        </p:nvSpPr>
        <p:spPr>
          <a:xfrm rot="-5542877">
            <a:off x="7749956" y="4160974"/>
            <a:ext cx="613730" cy="613730"/>
          </a:xfrm>
          <a:prstGeom prst="smileyFace">
            <a:avLst>
              <a:gd fmla="val 4653" name="adj"/>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d447a5a14d_3_77"/>
          <p:cNvSpPr/>
          <p:nvPr/>
        </p:nvSpPr>
        <p:spPr>
          <a:xfrm rot="-4784017">
            <a:off x="6312205" y="4368393"/>
            <a:ext cx="639641" cy="639641"/>
          </a:xfrm>
          <a:prstGeom prst="smileyFace">
            <a:avLst>
              <a:gd fmla="val -4653"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d447a5a14d_3_77"/>
          <p:cNvSpPr/>
          <p:nvPr/>
        </p:nvSpPr>
        <p:spPr>
          <a:xfrm rot="-9719904">
            <a:off x="7424041" y="3037615"/>
            <a:ext cx="639715" cy="639715"/>
          </a:xfrm>
          <a:prstGeom prst="smileyFace">
            <a:avLst>
              <a:gd fmla="val -4653"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d447a5a14d_3_77"/>
          <p:cNvSpPr/>
          <p:nvPr/>
        </p:nvSpPr>
        <p:spPr>
          <a:xfrm rot="991293">
            <a:off x="7165043" y="4647080"/>
            <a:ext cx="639295" cy="639295"/>
          </a:xfrm>
          <a:prstGeom prst="smileyFace">
            <a:avLst>
              <a:gd fmla="val -4653"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gd447a5a14d_3_77"/>
          <p:cNvCxnSpPr/>
          <p:nvPr/>
        </p:nvCxnSpPr>
        <p:spPr>
          <a:xfrm>
            <a:off x="3128025" y="3769425"/>
            <a:ext cx="2684100" cy="0"/>
          </a:xfrm>
          <a:prstGeom prst="straightConnector1">
            <a:avLst/>
          </a:prstGeom>
          <a:noFill/>
          <a:ln cap="flat" cmpd="sng" w="38100">
            <a:solidFill>
              <a:srgbClr val="434343"/>
            </a:solidFill>
            <a:prstDash val="solid"/>
            <a:round/>
            <a:headEnd len="med" w="med" type="none"/>
            <a:tailEnd len="med" w="med" type="triangle"/>
          </a:ln>
        </p:spPr>
      </p:cxnSp>
      <p:sp>
        <p:nvSpPr>
          <p:cNvPr id="345" name="Google Shape;345;gd447a5a14d_3_77"/>
          <p:cNvSpPr txBox="1"/>
          <p:nvPr/>
        </p:nvSpPr>
        <p:spPr>
          <a:xfrm>
            <a:off x="1350675" y="5946275"/>
            <a:ext cx="420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But Capture Data는 이미지 증강이 학습에 방해</a:t>
            </a:r>
            <a:endParaRPr>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d447a5a14d_1_131"/>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d447a5a14d_1_131"/>
          <p:cNvSpPr txBox="1"/>
          <p:nvPr/>
        </p:nvSpPr>
        <p:spPr>
          <a:xfrm>
            <a:off x="271550" y="376100"/>
            <a:ext cx="87711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(Vanilla CNN Modeling)</a:t>
            </a:r>
            <a:endParaRPr sz="3000">
              <a:solidFill>
                <a:schemeClr val="dk1"/>
              </a:solidFill>
              <a:latin typeface="Do Hyeon"/>
              <a:ea typeface="Do Hyeon"/>
              <a:cs typeface="Do Hyeon"/>
              <a:sym typeface="Do Hyeon"/>
            </a:endParaRPr>
          </a:p>
        </p:txBody>
      </p:sp>
      <p:sp>
        <p:nvSpPr>
          <p:cNvPr id="352" name="Google Shape;352;gd447a5a14d_1_131"/>
          <p:cNvSpPr txBox="1"/>
          <p:nvPr/>
        </p:nvSpPr>
        <p:spPr>
          <a:xfrm>
            <a:off x="900125" y="2516100"/>
            <a:ext cx="38931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Nanum Gothic Coding"/>
              <a:buAutoNum type="arabicPeriod"/>
            </a:pPr>
            <a:r>
              <a:rPr lang="ko-KR">
                <a:solidFill>
                  <a:schemeClr val="dk1"/>
                </a:solidFill>
                <a:latin typeface="Nanum Gothic Coding"/>
                <a:ea typeface="Nanum Gothic Coding"/>
                <a:cs typeface="Nanum Gothic Coding"/>
                <a:sym typeface="Nanum Gothic Coding"/>
              </a:rPr>
              <a:t>3가지 activation 함수와 3가지 optimizer를 조합해 소규모 데이터로 테스트</a:t>
            </a:r>
            <a:endParaRPr>
              <a:solidFill>
                <a:schemeClr val="dk1"/>
              </a:solidFill>
              <a:latin typeface="Nanum Gothic Coding"/>
              <a:ea typeface="Nanum Gothic Coding"/>
              <a:cs typeface="Nanum Gothic Coding"/>
              <a:sym typeface="Nanum Gothic Coding"/>
            </a:endParaRPr>
          </a:p>
          <a:p>
            <a:pPr indent="-317500" lvl="1" marL="914400" rtl="0" algn="l">
              <a:lnSpc>
                <a:spcPct val="150000"/>
              </a:lnSpc>
              <a:spcBef>
                <a:spcPts val="0"/>
              </a:spcBef>
              <a:spcAft>
                <a:spcPts val="0"/>
              </a:spcAft>
              <a:buClr>
                <a:schemeClr val="dk1"/>
              </a:buClr>
              <a:buSzPts val="1400"/>
              <a:buFont typeface="Nanum Gothic Coding"/>
              <a:buAutoNum type="alphaLcPeriod"/>
            </a:pPr>
            <a:r>
              <a:rPr lang="ko-KR">
                <a:solidFill>
                  <a:schemeClr val="dk1"/>
                </a:solidFill>
                <a:latin typeface="Nanum Gothic Coding"/>
                <a:ea typeface="Nanum Gothic Coding"/>
                <a:cs typeface="Nanum Gothic Coding"/>
                <a:sym typeface="Nanum Gothic Coding"/>
              </a:rPr>
              <a:t>activation : ReLU / LeakyReLU / PReLU </a:t>
            </a:r>
            <a:endParaRPr>
              <a:solidFill>
                <a:schemeClr val="dk1"/>
              </a:solidFill>
              <a:latin typeface="Nanum Gothic Coding"/>
              <a:ea typeface="Nanum Gothic Coding"/>
              <a:cs typeface="Nanum Gothic Coding"/>
              <a:sym typeface="Nanum Gothic Coding"/>
            </a:endParaRPr>
          </a:p>
          <a:p>
            <a:pPr indent="-317500" lvl="1" marL="914400" rtl="0" algn="l">
              <a:lnSpc>
                <a:spcPct val="150000"/>
              </a:lnSpc>
              <a:spcBef>
                <a:spcPts val="0"/>
              </a:spcBef>
              <a:spcAft>
                <a:spcPts val="0"/>
              </a:spcAft>
              <a:buClr>
                <a:schemeClr val="dk1"/>
              </a:buClr>
              <a:buSzPts val="1400"/>
              <a:buFont typeface="Nanum Gothic Coding"/>
              <a:buAutoNum type="alphaLcPeriod"/>
            </a:pPr>
            <a:r>
              <a:rPr lang="ko-KR">
                <a:solidFill>
                  <a:schemeClr val="dk1"/>
                </a:solidFill>
                <a:latin typeface="Nanum Gothic Coding"/>
                <a:ea typeface="Nanum Gothic Coding"/>
                <a:cs typeface="Nanum Gothic Coding"/>
                <a:sym typeface="Nanum Gothic Coding"/>
              </a:rPr>
              <a:t>optimizer : Adam / Adagrad / rmsprop </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최종 조합 : ReLU + Adam(lr = 0.0001)</a:t>
            </a:r>
            <a:endParaRPr>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t/>
            </a:r>
            <a:endParaRPr>
              <a:solidFill>
                <a:schemeClr val="dk1"/>
              </a:solidFill>
              <a:latin typeface="Nanum Gothic Coding"/>
              <a:ea typeface="Nanum Gothic Coding"/>
              <a:cs typeface="Nanum Gothic Coding"/>
              <a:sym typeface="Nanum Gothic Coding"/>
            </a:endParaRPr>
          </a:p>
        </p:txBody>
      </p:sp>
      <p:pic>
        <p:nvPicPr>
          <p:cNvPr id="353" name="Google Shape;353;gd447a5a14d_1_131"/>
          <p:cNvPicPr preferRelativeResize="0"/>
          <p:nvPr/>
        </p:nvPicPr>
        <p:blipFill>
          <a:blip r:embed="rId3">
            <a:alphaModFix/>
          </a:blip>
          <a:stretch>
            <a:fillRect/>
          </a:stretch>
        </p:blipFill>
        <p:spPr>
          <a:xfrm>
            <a:off x="5301901" y="1989150"/>
            <a:ext cx="2689425" cy="39148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d447a5a14d_1_138"/>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d447a5a14d_1_138"/>
          <p:cNvSpPr txBox="1"/>
          <p:nvPr/>
        </p:nvSpPr>
        <p:spPr>
          <a:xfrm>
            <a:off x="271550" y="376100"/>
            <a:ext cx="87711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(Vanilla CNN Modeling)</a:t>
            </a:r>
            <a:endParaRPr sz="3000">
              <a:solidFill>
                <a:schemeClr val="dk1"/>
              </a:solidFill>
              <a:latin typeface="Do Hyeon"/>
              <a:ea typeface="Do Hyeon"/>
              <a:cs typeface="Do Hyeon"/>
              <a:sym typeface="Do Hyeon"/>
            </a:endParaRPr>
          </a:p>
        </p:txBody>
      </p:sp>
      <p:sp>
        <p:nvSpPr>
          <p:cNvPr id="360" name="Google Shape;360;gd447a5a14d_1_138"/>
          <p:cNvSpPr txBox="1"/>
          <p:nvPr/>
        </p:nvSpPr>
        <p:spPr>
          <a:xfrm>
            <a:off x="606000" y="2708275"/>
            <a:ext cx="39315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Nanum Gothic Coding"/>
              <a:buAutoNum type="arabicPeriod" startAt="2"/>
            </a:pPr>
            <a:r>
              <a:rPr lang="ko-KR">
                <a:solidFill>
                  <a:schemeClr val="dk1"/>
                </a:solidFill>
                <a:latin typeface="Nanum Gothic Coding"/>
                <a:ea typeface="Nanum Gothic Coding"/>
                <a:cs typeface="Nanum Gothic Coding"/>
                <a:sym typeface="Nanum Gothic Coding"/>
              </a:rPr>
              <a:t>2번 데이터셋(crop)으로 모델링 수행 </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Input shape(200,200,3)</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Output shape(12,12,256)</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activation : ReLU</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optimizer : adam(learning rate 0.0001)</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EarlyStopping/ Model Checkpoint 적용 : Loss기준으로 monitor</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Dropout layer 추가</a:t>
            </a:r>
            <a:endParaRPr>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t/>
            </a:r>
            <a:endParaRPr>
              <a:solidFill>
                <a:schemeClr val="dk1"/>
              </a:solidFill>
              <a:latin typeface="Nanum Gothic Coding"/>
              <a:ea typeface="Nanum Gothic Coding"/>
              <a:cs typeface="Nanum Gothic Coding"/>
              <a:sym typeface="Nanum Gothic Coding"/>
            </a:endParaRPr>
          </a:p>
        </p:txBody>
      </p:sp>
      <p:pic>
        <p:nvPicPr>
          <p:cNvPr id="361" name="Google Shape;361;gd447a5a14d_1_138"/>
          <p:cNvPicPr preferRelativeResize="0"/>
          <p:nvPr/>
        </p:nvPicPr>
        <p:blipFill>
          <a:blip r:embed="rId3">
            <a:alphaModFix/>
          </a:blip>
          <a:stretch>
            <a:fillRect/>
          </a:stretch>
        </p:blipFill>
        <p:spPr>
          <a:xfrm>
            <a:off x="4685325" y="1671513"/>
            <a:ext cx="4090875" cy="4913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d447a5a14d_1_145"/>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d447a5a14d_1_145"/>
          <p:cNvSpPr txBox="1"/>
          <p:nvPr/>
        </p:nvSpPr>
        <p:spPr>
          <a:xfrm>
            <a:off x="271550" y="376100"/>
            <a:ext cx="87711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(Vanilla CNN Modeling)</a:t>
            </a:r>
            <a:endParaRPr sz="3000">
              <a:solidFill>
                <a:schemeClr val="dk1"/>
              </a:solidFill>
              <a:latin typeface="Do Hyeon"/>
              <a:ea typeface="Do Hyeon"/>
              <a:cs typeface="Do Hyeon"/>
              <a:sym typeface="Do Hyeon"/>
            </a:endParaRPr>
          </a:p>
        </p:txBody>
      </p:sp>
      <p:sp>
        <p:nvSpPr>
          <p:cNvPr id="368" name="Google Shape;368;gd447a5a14d_1_145"/>
          <p:cNvSpPr txBox="1"/>
          <p:nvPr/>
        </p:nvSpPr>
        <p:spPr>
          <a:xfrm>
            <a:off x="900125" y="1113450"/>
            <a:ext cx="4897200" cy="723300"/>
          </a:xfrm>
          <a:prstGeom prst="rect">
            <a:avLst/>
          </a:prstGeom>
          <a:noFill/>
          <a:ln>
            <a:noFill/>
          </a:ln>
        </p:spPr>
        <p:txBody>
          <a:bodyPr anchorCtr="0" anchor="t" bIns="91425" lIns="91425" spcFirstLastPara="1" rIns="91425" wrap="square" tIns="91425">
            <a:spAutoFit/>
          </a:bodyPr>
          <a:lstStyle/>
          <a:p>
            <a:pPr indent="0" lvl="0" marL="1371600" rtl="0" algn="l">
              <a:lnSpc>
                <a:spcPct val="150000"/>
              </a:lnSpc>
              <a:spcBef>
                <a:spcPts val="0"/>
              </a:spcBef>
              <a:spcAft>
                <a:spcPts val="0"/>
              </a:spcAft>
              <a:buNone/>
            </a:pPr>
            <a:r>
              <a:t/>
            </a:r>
            <a:endParaRPr>
              <a:solidFill>
                <a:schemeClr val="dk1"/>
              </a:solidFill>
              <a:latin typeface="Nanum Gothic Coding"/>
              <a:ea typeface="Nanum Gothic Coding"/>
              <a:cs typeface="Nanum Gothic Coding"/>
              <a:sym typeface="Nanum Gothic Coding"/>
            </a:endParaRPr>
          </a:p>
          <a:p>
            <a:pPr indent="-317500" lvl="0" marL="457200" rtl="0" algn="l">
              <a:lnSpc>
                <a:spcPct val="150000"/>
              </a:lnSpc>
              <a:spcBef>
                <a:spcPts val="0"/>
              </a:spcBef>
              <a:spcAft>
                <a:spcPts val="0"/>
              </a:spcAft>
              <a:buClr>
                <a:schemeClr val="dk1"/>
              </a:buClr>
              <a:buSzPts val="1400"/>
              <a:buFont typeface="Nanum Gothic Coding"/>
              <a:buAutoNum type="arabicPeriod" startAt="3"/>
            </a:pPr>
            <a:r>
              <a:rPr lang="ko-KR">
                <a:solidFill>
                  <a:schemeClr val="dk1"/>
                </a:solidFill>
                <a:latin typeface="Nanum Gothic Coding"/>
                <a:ea typeface="Nanum Gothic Coding"/>
                <a:cs typeface="Nanum Gothic Coding"/>
                <a:sym typeface="Nanum Gothic Coding"/>
              </a:rPr>
              <a:t>검증데이터 셋으로 테스트</a:t>
            </a:r>
            <a:endParaRPr>
              <a:solidFill>
                <a:schemeClr val="dk1"/>
              </a:solidFill>
              <a:latin typeface="Nanum Gothic Coding"/>
              <a:ea typeface="Nanum Gothic Coding"/>
              <a:cs typeface="Nanum Gothic Coding"/>
              <a:sym typeface="Nanum Gothic Coding"/>
            </a:endParaRPr>
          </a:p>
        </p:txBody>
      </p:sp>
      <p:pic>
        <p:nvPicPr>
          <p:cNvPr id="369" name="Google Shape;369;gd447a5a14d_1_145"/>
          <p:cNvPicPr preferRelativeResize="0"/>
          <p:nvPr/>
        </p:nvPicPr>
        <p:blipFill>
          <a:blip r:embed="rId3">
            <a:alphaModFix/>
          </a:blip>
          <a:stretch>
            <a:fillRect/>
          </a:stretch>
        </p:blipFill>
        <p:spPr>
          <a:xfrm>
            <a:off x="1545925" y="1743525"/>
            <a:ext cx="6222327" cy="4675950"/>
          </a:xfrm>
          <a:prstGeom prst="rect">
            <a:avLst/>
          </a:prstGeom>
          <a:noFill/>
          <a:ln>
            <a:noFill/>
          </a:ln>
        </p:spPr>
      </p:pic>
      <p:sp>
        <p:nvSpPr>
          <p:cNvPr id="370" name="Google Shape;370;gd447a5a14d_1_145"/>
          <p:cNvSpPr txBox="1"/>
          <p:nvPr/>
        </p:nvSpPr>
        <p:spPr>
          <a:xfrm>
            <a:off x="0" y="630585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solidFill>
                  <a:schemeClr val="dk1"/>
                </a:solidFill>
                <a:latin typeface="Nanum Gothic Coding"/>
                <a:ea typeface="Nanum Gothic Coding"/>
                <a:cs typeface="Nanum Gothic Coding"/>
                <a:sym typeface="Nanum Gothic Coding"/>
              </a:rPr>
              <a:t>Validation Result = &gt; </a:t>
            </a:r>
            <a:r>
              <a:rPr lang="ko-KR">
                <a:latin typeface="Nanum Gothic Coding"/>
                <a:ea typeface="Nanum Gothic Coding"/>
                <a:cs typeface="Nanum Gothic Coding"/>
                <a:sym typeface="Nanum Gothic Coding"/>
              </a:rPr>
              <a:t>Loss : 0.15760 / Accuracy : 0.94130 / Recall : 0.90503 / Precision : 0.93103</a:t>
            </a:r>
            <a:endParaRPr>
              <a:latin typeface="Nanum Gothic Coding"/>
              <a:ea typeface="Nanum Gothic Coding"/>
              <a:cs typeface="Nanum Gothic Coding"/>
              <a:sym typeface="Nanum Gothic Coding"/>
            </a:endParaRPr>
          </a:p>
        </p:txBody>
      </p:sp>
      <p:sp>
        <p:nvSpPr>
          <p:cNvPr id="371" name="Google Shape;371;gd447a5a14d_1_145"/>
          <p:cNvSpPr/>
          <p:nvPr/>
        </p:nvSpPr>
        <p:spPr>
          <a:xfrm>
            <a:off x="7698250" y="1060975"/>
            <a:ext cx="1184100" cy="461400"/>
          </a:xfrm>
          <a:prstGeom prst="roundRect">
            <a:avLst>
              <a:gd fmla="val 7587" name="adj"/>
            </a:avLst>
          </a:prstGeom>
          <a:solidFill>
            <a:schemeClr val="lt1"/>
          </a:solid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Crop Data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d447a5a14d_1_153"/>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d447a5a14d_1_153"/>
          <p:cNvSpPr txBox="1"/>
          <p:nvPr/>
        </p:nvSpPr>
        <p:spPr>
          <a:xfrm>
            <a:off x="271550" y="376100"/>
            <a:ext cx="87711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(Vanilla CNN Modeling)</a:t>
            </a:r>
            <a:endParaRPr sz="3000">
              <a:solidFill>
                <a:schemeClr val="dk1"/>
              </a:solidFill>
              <a:latin typeface="Do Hyeon"/>
              <a:ea typeface="Do Hyeon"/>
              <a:cs typeface="Do Hyeon"/>
              <a:sym typeface="Do Hyeon"/>
            </a:endParaRPr>
          </a:p>
        </p:txBody>
      </p:sp>
      <p:sp>
        <p:nvSpPr>
          <p:cNvPr id="378" name="Google Shape;378;gd447a5a14d_1_153"/>
          <p:cNvSpPr txBox="1"/>
          <p:nvPr/>
        </p:nvSpPr>
        <p:spPr>
          <a:xfrm>
            <a:off x="821675" y="2403500"/>
            <a:ext cx="42666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Nanum Gothic Coding"/>
              <a:buAutoNum type="arabicPeriod" startAt="4"/>
            </a:pPr>
            <a:r>
              <a:rPr lang="ko-KR">
                <a:solidFill>
                  <a:schemeClr val="dk1"/>
                </a:solidFill>
                <a:latin typeface="Nanum Gothic Coding"/>
                <a:ea typeface="Nanum Gothic Coding"/>
                <a:cs typeface="Nanum Gothic Coding"/>
                <a:sym typeface="Nanum Gothic Coding"/>
              </a:rPr>
              <a:t>1번 원본이미지셋(non crop)으로 모델링 재수행</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Input shape(200,200,3)</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Output shape(12,12,256)</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activation : ReLU</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optimizer : adam(learning rate </a:t>
            </a:r>
            <a:r>
              <a:rPr b="1" lang="ko-KR">
                <a:solidFill>
                  <a:schemeClr val="dk1"/>
                </a:solidFill>
                <a:latin typeface="Nanum Gothic Coding"/>
                <a:ea typeface="Nanum Gothic Coding"/>
                <a:cs typeface="Nanum Gothic Coding"/>
                <a:sym typeface="Nanum Gothic Coding"/>
              </a:rPr>
              <a:t>0.00001</a:t>
            </a:r>
            <a:r>
              <a:rPr lang="ko-KR">
                <a:solidFill>
                  <a:schemeClr val="dk1"/>
                </a:solidFill>
                <a:latin typeface="Nanum Gothic Coding"/>
                <a:ea typeface="Nanum Gothic Coding"/>
                <a:cs typeface="Nanum Gothic Coding"/>
                <a:sym typeface="Nanum Gothic Coding"/>
              </a:rPr>
              <a:t>)</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EarlyStopping/ Model Checkpoint 적용 : Loss기준으로 monitor</a:t>
            </a:r>
            <a:endParaRPr>
              <a:solidFill>
                <a:schemeClr val="dk1"/>
              </a:solidFill>
              <a:latin typeface="Nanum Gothic Coding"/>
              <a:ea typeface="Nanum Gothic Coding"/>
              <a:cs typeface="Nanum Gothic Coding"/>
              <a:sym typeface="Nanum Gothic Coding"/>
            </a:endParaRPr>
          </a:p>
          <a:p>
            <a:pPr indent="-317500" lvl="0" marL="914400" rtl="0" algn="l">
              <a:lnSpc>
                <a:spcPct val="150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Batch Normalization layer ,Dropout layer 추가</a:t>
            </a:r>
            <a:endParaRPr>
              <a:solidFill>
                <a:schemeClr val="dk1"/>
              </a:solidFill>
              <a:latin typeface="Nanum Gothic Coding"/>
              <a:ea typeface="Nanum Gothic Coding"/>
              <a:cs typeface="Nanum Gothic Coding"/>
              <a:sym typeface="Nanum Gothic Coding"/>
            </a:endParaRPr>
          </a:p>
        </p:txBody>
      </p:sp>
      <p:pic>
        <p:nvPicPr>
          <p:cNvPr id="379" name="Google Shape;379;gd447a5a14d_1_153"/>
          <p:cNvPicPr preferRelativeResize="0"/>
          <p:nvPr/>
        </p:nvPicPr>
        <p:blipFill>
          <a:blip r:embed="rId3">
            <a:alphaModFix/>
          </a:blip>
          <a:stretch>
            <a:fillRect/>
          </a:stretch>
        </p:blipFill>
        <p:spPr>
          <a:xfrm>
            <a:off x="5193987" y="1418700"/>
            <a:ext cx="2733025" cy="5228100"/>
          </a:xfrm>
          <a:prstGeom prst="rect">
            <a:avLst/>
          </a:prstGeom>
          <a:noFill/>
          <a:ln>
            <a:noFill/>
          </a:ln>
        </p:spPr>
      </p:pic>
      <p:sp>
        <p:nvSpPr>
          <p:cNvPr id="380" name="Google Shape;380;gd447a5a14d_1_153"/>
          <p:cNvSpPr/>
          <p:nvPr/>
        </p:nvSpPr>
        <p:spPr>
          <a:xfrm>
            <a:off x="5037375" y="1832550"/>
            <a:ext cx="156600" cy="156600"/>
          </a:xfrm>
          <a:prstGeom prst="mathPl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d447a5a14d_1_153"/>
          <p:cNvSpPr/>
          <p:nvPr/>
        </p:nvSpPr>
        <p:spPr>
          <a:xfrm>
            <a:off x="5037375" y="2234050"/>
            <a:ext cx="156600" cy="156600"/>
          </a:xfrm>
          <a:prstGeom prst="mathPl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d447a5a14d_1_153"/>
          <p:cNvSpPr/>
          <p:nvPr/>
        </p:nvSpPr>
        <p:spPr>
          <a:xfrm>
            <a:off x="5037375" y="2760600"/>
            <a:ext cx="156600" cy="156600"/>
          </a:xfrm>
          <a:prstGeom prst="mathPl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d447a5a14d_1_153"/>
          <p:cNvSpPr/>
          <p:nvPr/>
        </p:nvSpPr>
        <p:spPr>
          <a:xfrm>
            <a:off x="5037375" y="3162100"/>
            <a:ext cx="156600" cy="156600"/>
          </a:xfrm>
          <a:prstGeom prst="mathPl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d447a5a14d_1_153"/>
          <p:cNvSpPr/>
          <p:nvPr/>
        </p:nvSpPr>
        <p:spPr>
          <a:xfrm>
            <a:off x="5037375" y="3712800"/>
            <a:ext cx="156600" cy="156600"/>
          </a:xfrm>
          <a:prstGeom prst="mathPl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d447a5a14d_1_153"/>
          <p:cNvSpPr/>
          <p:nvPr/>
        </p:nvSpPr>
        <p:spPr>
          <a:xfrm>
            <a:off x="5037375" y="4114300"/>
            <a:ext cx="156600" cy="156600"/>
          </a:xfrm>
          <a:prstGeom prst="mathPl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d447a5a14d_1_153"/>
          <p:cNvSpPr/>
          <p:nvPr/>
        </p:nvSpPr>
        <p:spPr>
          <a:xfrm>
            <a:off x="5037375" y="4704700"/>
            <a:ext cx="156600" cy="156600"/>
          </a:xfrm>
          <a:prstGeom prst="mathPlus">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d447a5a14d_1_167"/>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d447a5a14d_1_167"/>
          <p:cNvSpPr txBox="1"/>
          <p:nvPr/>
        </p:nvSpPr>
        <p:spPr>
          <a:xfrm>
            <a:off x="271550" y="376100"/>
            <a:ext cx="87711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(Vanilla CNN Modeling)</a:t>
            </a:r>
            <a:endParaRPr sz="3000">
              <a:solidFill>
                <a:schemeClr val="dk1"/>
              </a:solidFill>
              <a:latin typeface="Do Hyeon"/>
              <a:ea typeface="Do Hyeon"/>
              <a:cs typeface="Do Hyeon"/>
              <a:sym typeface="Do Hyeon"/>
            </a:endParaRPr>
          </a:p>
        </p:txBody>
      </p:sp>
      <p:sp>
        <p:nvSpPr>
          <p:cNvPr id="393" name="Google Shape;393;gd447a5a14d_1_167"/>
          <p:cNvSpPr txBox="1"/>
          <p:nvPr/>
        </p:nvSpPr>
        <p:spPr>
          <a:xfrm>
            <a:off x="900125" y="1113450"/>
            <a:ext cx="8244000" cy="723300"/>
          </a:xfrm>
          <a:prstGeom prst="rect">
            <a:avLst/>
          </a:prstGeom>
          <a:noFill/>
          <a:ln>
            <a:noFill/>
          </a:ln>
        </p:spPr>
        <p:txBody>
          <a:bodyPr anchorCtr="0" anchor="t" bIns="91425" lIns="91425" spcFirstLastPara="1" rIns="91425" wrap="square" tIns="91425">
            <a:spAutoFit/>
          </a:bodyPr>
          <a:lstStyle/>
          <a:p>
            <a:pPr indent="0" lvl="0" marL="1371600" rtl="0" algn="l">
              <a:lnSpc>
                <a:spcPct val="150000"/>
              </a:lnSpc>
              <a:spcBef>
                <a:spcPts val="0"/>
              </a:spcBef>
              <a:spcAft>
                <a:spcPts val="0"/>
              </a:spcAft>
              <a:buNone/>
            </a:pPr>
            <a:r>
              <a:t/>
            </a:r>
            <a:endParaRPr>
              <a:solidFill>
                <a:schemeClr val="dk1"/>
              </a:solidFill>
              <a:latin typeface="Nanum Gothic Coding"/>
              <a:ea typeface="Nanum Gothic Coding"/>
              <a:cs typeface="Nanum Gothic Coding"/>
              <a:sym typeface="Nanum Gothic Coding"/>
            </a:endParaRPr>
          </a:p>
          <a:p>
            <a:pPr indent="-317500" lvl="0" marL="457200" rtl="0" algn="l">
              <a:lnSpc>
                <a:spcPct val="150000"/>
              </a:lnSpc>
              <a:spcBef>
                <a:spcPts val="0"/>
              </a:spcBef>
              <a:spcAft>
                <a:spcPts val="0"/>
              </a:spcAft>
              <a:buClr>
                <a:schemeClr val="dk1"/>
              </a:buClr>
              <a:buSzPts val="1400"/>
              <a:buFont typeface="Nanum Gothic Coding"/>
              <a:buAutoNum type="arabicPeriod" startAt="5"/>
            </a:pPr>
            <a:r>
              <a:rPr lang="ko-KR">
                <a:solidFill>
                  <a:schemeClr val="dk1"/>
                </a:solidFill>
                <a:latin typeface="Nanum Gothic Coding"/>
                <a:ea typeface="Nanum Gothic Coding"/>
                <a:cs typeface="Nanum Gothic Coding"/>
                <a:sym typeface="Nanum Gothic Coding"/>
              </a:rPr>
              <a:t>검증데이터 셋으로 다시 테스트 =&gt; 최적화 시도에도 불구하고 과적합 현상 발생</a:t>
            </a:r>
            <a:endParaRPr>
              <a:solidFill>
                <a:schemeClr val="dk1"/>
              </a:solidFill>
              <a:latin typeface="Nanum Gothic Coding"/>
              <a:ea typeface="Nanum Gothic Coding"/>
              <a:cs typeface="Nanum Gothic Coding"/>
              <a:sym typeface="Nanum Gothic Coding"/>
            </a:endParaRPr>
          </a:p>
        </p:txBody>
      </p:sp>
      <p:sp>
        <p:nvSpPr>
          <p:cNvPr id="394" name="Google Shape;394;gd447a5a14d_1_167"/>
          <p:cNvSpPr txBox="1"/>
          <p:nvPr/>
        </p:nvSpPr>
        <p:spPr>
          <a:xfrm>
            <a:off x="0" y="638205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solidFill>
                  <a:schemeClr val="dk1"/>
                </a:solidFill>
                <a:latin typeface="Nanum Gothic Coding"/>
                <a:ea typeface="Nanum Gothic Coding"/>
                <a:cs typeface="Nanum Gothic Coding"/>
                <a:sym typeface="Nanum Gothic Coding"/>
              </a:rPr>
              <a:t>Validation Result = &gt; </a:t>
            </a:r>
            <a:r>
              <a:rPr lang="ko-KR">
                <a:latin typeface="Nanum Gothic Coding"/>
                <a:ea typeface="Nanum Gothic Coding"/>
                <a:cs typeface="Nanum Gothic Coding"/>
                <a:sym typeface="Nanum Gothic Coding"/>
              </a:rPr>
              <a:t>Loss : 0.51290 / Accuracy : 0.75103 / Recall : 0.55556 / Precision : 0.51980</a:t>
            </a:r>
            <a:endParaRPr>
              <a:latin typeface="Nanum Gothic Coding"/>
              <a:ea typeface="Nanum Gothic Coding"/>
              <a:cs typeface="Nanum Gothic Coding"/>
              <a:sym typeface="Nanum Gothic Coding"/>
            </a:endParaRPr>
          </a:p>
        </p:txBody>
      </p:sp>
      <p:pic>
        <p:nvPicPr>
          <p:cNvPr id="395" name="Google Shape;395;gd447a5a14d_1_167"/>
          <p:cNvPicPr preferRelativeResize="0"/>
          <p:nvPr/>
        </p:nvPicPr>
        <p:blipFill>
          <a:blip r:embed="rId3">
            <a:alphaModFix/>
          </a:blip>
          <a:stretch>
            <a:fillRect/>
          </a:stretch>
        </p:blipFill>
        <p:spPr>
          <a:xfrm>
            <a:off x="1556225" y="1782300"/>
            <a:ext cx="6210742" cy="4675949"/>
          </a:xfrm>
          <a:prstGeom prst="rect">
            <a:avLst/>
          </a:prstGeom>
          <a:noFill/>
          <a:ln>
            <a:noFill/>
          </a:ln>
        </p:spPr>
      </p:pic>
      <p:sp>
        <p:nvSpPr>
          <p:cNvPr id="396" name="Google Shape;396;gd447a5a14d_1_167"/>
          <p:cNvSpPr/>
          <p:nvPr/>
        </p:nvSpPr>
        <p:spPr>
          <a:xfrm>
            <a:off x="7580450" y="1060975"/>
            <a:ext cx="1302000" cy="461400"/>
          </a:xfrm>
          <a:prstGeom prst="roundRect">
            <a:avLst>
              <a:gd fmla="val 7587" name="adj"/>
            </a:avLst>
          </a:prstGeom>
          <a:solidFill>
            <a:schemeClr val="lt1"/>
          </a:solid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Capture Data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d447a5a14d_3_118"/>
          <p:cNvSpPr/>
          <p:nvPr/>
        </p:nvSpPr>
        <p:spPr>
          <a:xfrm>
            <a:off x="1010875" y="2247750"/>
            <a:ext cx="1184100" cy="23517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d447a5a14d_3_118"/>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d447a5a14d_3_118"/>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(Transfer Learning Modeling)</a:t>
            </a:r>
            <a:endParaRPr sz="2600">
              <a:solidFill>
                <a:schemeClr val="dk1"/>
              </a:solidFill>
              <a:latin typeface="Do Hyeon"/>
              <a:ea typeface="Do Hyeon"/>
              <a:cs typeface="Do Hyeon"/>
              <a:sym typeface="Do Hyeon"/>
            </a:endParaRPr>
          </a:p>
        </p:txBody>
      </p:sp>
      <p:sp>
        <p:nvSpPr>
          <p:cNvPr id="404" name="Google Shape;404;gd447a5a14d_3_118"/>
          <p:cNvSpPr txBox="1"/>
          <p:nvPr/>
        </p:nvSpPr>
        <p:spPr>
          <a:xfrm>
            <a:off x="152400" y="3320500"/>
            <a:ext cx="10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Base</a:t>
            </a:r>
            <a:endParaRPr>
              <a:latin typeface="Malgun Gothic"/>
              <a:ea typeface="Malgun Gothic"/>
              <a:cs typeface="Malgun Gothic"/>
              <a:sym typeface="Malgun Gothic"/>
            </a:endParaRPr>
          </a:p>
        </p:txBody>
      </p:sp>
      <p:sp>
        <p:nvSpPr>
          <p:cNvPr id="405" name="Google Shape;405;gd447a5a14d_3_118"/>
          <p:cNvSpPr txBox="1"/>
          <p:nvPr/>
        </p:nvSpPr>
        <p:spPr>
          <a:xfrm>
            <a:off x="192625" y="5903650"/>
            <a:ext cx="2909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VGG16    VGG19    ResNet50    InceptionV3    Exception</a:t>
            </a:r>
            <a:endParaRPr>
              <a:latin typeface="Malgun Gothic"/>
              <a:ea typeface="Malgun Gothic"/>
              <a:cs typeface="Malgun Gothic"/>
              <a:sym typeface="Malgun Gothic"/>
            </a:endParaRPr>
          </a:p>
        </p:txBody>
      </p:sp>
      <p:sp>
        <p:nvSpPr>
          <p:cNvPr id="406" name="Google Shape;406;gd447a5a14d_3_118"/>
          <p:cNvSpPr/>
          <p:nvPr/>
        </p:nvSpPr>
        <p:spPr>
          <a:xfrm>
            <a:off x="1010875" y="4718875"/>
            <a:ext cx="1184100" cy="7653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d447a5a14d_3_118"/>
          <p:cNvSpPr txBox="1"/>
          <p:nvPr/>
        </p:nvSpPr>
        <p:spPr>
          <a:xfrm>
            <a:off x="152400" y="4901425"/>
            <a:ext cx="10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Top</a:t>
            </a:r>
            <a:endParaRPr>
              <a:latin typeface="Malgun Gothic"/>
              <a:ea typeface="Malgun Gothic"/>
              <a:cs typeface="Malgun Gothic"/>
              <a:sym typeface="Malgun Gothic"/>
            </a:endParaRPr>
          </a:p>
        </p:txBody>
      </p:sp>
      <p:sp>
        <p:nvSpPr>
          <p:cNvPr id="408" name="Google Shape;408;gd447a5a14d_3_118"/>
          <p:cNvSpPr txBox="1"/>
          <p:nvPr/>
        </p:nvSpPr>
        <p:spPr>
          <a:xfrm>
            <a:off x="1010875" y="3320488"/>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Untrainable</a:t>
            </a:r>
            <a:endParaRPr>
              <a:latin typeface="Malgun Gothic"/>
              <a:ea typeface="Malgun Gothic"/>
              <a:cs typeface="Malgun Gothic"/>
              <a:sym typeface="Malgun Gothic"/>
            </a:endParaRPr>
          </a:p>
        </p:txBody>
      </p:sp>
      <p:sp>
        <p:nvSpPr>
          <p:cNvPr id="409" name="Google Shape;409;gd447a5a14d_3_118"/>
          <p:cNvSpPr txBox="1"/>
          <p:nvPr/>
        </p:nvSpPr>
        <p:spPr>
          <a:xfrm>
            <a:off x="966475" y="49014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Trainable</a:t>
            </a:r>
            <a:endParaRPr>
              <a:latin typeface="Malgun Gothic"/>
              <a:ea typeface="Malgun Gothic"/>
              <a:cs typeface="Malgun Gothic"/>
              <a:sym typeface="Malgun Gothic"/>
            </a:endParaRPr>
          </a:p>
        </p:txBody>
      </p:sp>
      <p:sp>
        <p:nvSpPr>
          <p:cNvPr id="410" name="Google Shape;410;gd447a5a14d_3_118"/>
          <p:cNvSpPr/>
          <p:nvPr/>
        </p:nvSpPr>
        <p:spPr>
          <a:xfrm>
            <a:off x="4669025" y="2247750"/>
            <a:ext cx="1184100" cy="23517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d447a5a14d_3_118"/>
          <p:cNvSpPr txBox="1"/>
          <p:nvPr/>
        </p:nvSpPr>
        <p:spPr>
          <a:xfrm>
            <a:off x="3810550" y="3320500"/>
            <a:ext cx="10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Base</a:t>
            </a:r>
            <a:endParaRPr>
              <a:latin typeface="Malgun Gothic"/>
              <a:ea typeface="Malgun Gothic"/>
              <a:cs typeface="Malgun Gothic"/>
              <a:sym typeface="Malgun Gothic"/>
            </a:endParaRPr>
          </a:p>
        </p:txBody>
      </p:sp>
      <p:sp>
        <p:nvSpPr>
          <p:cNvPr id="412" name="Google Shape;412;gd447a5a14d_3_118"/>
          <p:cNvSpPr/>
          <p:nvPr/>
        </p:nvSpPr>
        <p:spPr>
          <a:xfrm>
            <a:off x="4669025" y="4718875"/>
            <a:ext cx="1184100" cy="7653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d447a5a14d_3_118"/>
          <p:cNvSpPr txBox="1"/>
          <p:nvPr/>
        </p:nvSpPr>
        <p:spPr>
          <a:xfrm>
            <a:off x="3810550" y="4901425"/>
            <a:ext cx="10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Top</a:t>
            </a:r>
            <a:endParaRPr>
              <a:latin typeface="Malgun Gothic"/>
              <a:ea typeface="Malgun Gothic"/>
              <a:cs typeface="Malgun Gothic"/>
              <a:sym typeface="Malgun Gothic"/>
            </a:endParaRPr>
          </a:p>
        </p:txBody>
      </p:sp>
      <p:sp>
        <p:nvSpPr>
          <p:cNvPr id="414" name="Google Shape;414;gd447a5a14d_3_118"/>
          <p:cNvSpPr txBox="1"/>
          <p:nvPr/>
        </p:nvSpPr>
        <p:spPr>
          <a:xfrm>
            <a:off x="4669025" y="3320488"/>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Untrainable</a:t>
            </a:r>
            <a:endParaRPr>
              <a:latin typeface="Malgun Gothic"/>
              <a:ea typeface="Malgun Gothic"/>
              <a:cs typeface="Malgun Gothic"/>
              <a:sym typeface="Malgun Gothic"/>
            </a:endParaRPr>
          </a:p>
        </p:txBody>
      </p:sp>
      <p:sp>
        <p:nvSpPr>
          <p:cNvPr id="415" name="Google Shape;415;gd447a5a14d_3_118"/>
          <p:cNvSpPr txBox="1"/>
          <p:nvPr/>
        </p:nvSpPr>
        <p:spPr>
          <a:xfrm>
            <a:off x="4624625" y="49014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Trainable</a:t>
            </a:r>
            <a:endParaRPr>
              <a:latin typeface="Malgun Gothic"/>
              <a:ea typeface="Malgun Gothic"/>
              <a:cs typeface="Malgun Gothic"/>
              <a:sym typeface="Malgun Gothic"/>
            </a:endParaRPr>
          </a:p>
        </p:txBody>
      </p:sp>
      <p:cxnSp>
        <p:nvCxnSpPr>
          <p:cNvPr id="416" name="Google Shape;416;gd447a5a14d_3_118"/>
          <p:cNvCxnSpPr/>
          <p:nvPr/>
        </p:nvCxnSpPr>
        <p:spPr>
          <a:xfrm>
            <a:off x="6213850" y="3917450"/>
            <a:ext cx="700500" cy="0"/>
          </a:xfrm>
          <a:prstGeom prst="straightConnector1">
            <a:avLst/>
          </a:prstGeom>
          <a:noFill/>
          <a:ln cap="flat" cmpd="sng" w="38100">
            <a:solidFill>
              <a:srgbClr val="434343"/>
            </a:solidFill>
            <a:prstDash val="solid"/>
            <a:round/>
            <a:headEnd len="med" w="med" type="none"/>
            <a:tailEnd len="med" w="med" type="triangle"/>
          </a:ln>
        </p:spPr>
      </p:cxnSp>
      <p:sp>
        <p:nvSpPr>
          <p:cNvPr id="417" name="Google Shape;417;gd447a5a14d_3_118"/>
          <p:cNvSpPr/>
          <p:nvPr/>
        </p:nvSpPr>
        <p:spPr>
          <a:xfrm>
            <a:off x="7468025" y="2247750"/>
            <a:ext cx="1184100" cy="23517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d447a5a14d_3_118"/>
          <p:cNvSpPr txBox="1"/>
          <p:nvPr/>
        </p:nvSpPr>
        <p:spPr>
          <a:xfrm>
            <a:off x="6609550" y="3320500"/>
            <a:ext cx="10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Base</a:t>
            </a:r>
            <a:endParaRPr>
              <a:latin typeface="Malgun Gothic"/>
              <a:ea typeface="Malgun Gothic"/>
              <a:cs typeface="Malgun Gothic"/>
              <a:sym typeface="Malgun Gothic"/>
            </a:endParaRPr>
          </a:p>
        </p:txBody>
      </p:sp>
      <p:sp>
        <p:nvSpPr>
          <p:cNvPr id="419" name="Google Shape;419;gd447a5a14d_3_118"/>
          <p:cNvSpPr/>
          <p:nvPr/>
        </p:nvSpPr>
        <p:spPr>
          <a:xfrm>
            <a:off x="7468025" y="4718875"/>
            <a:ext cx="1184100" cy="7653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d447a5a14d_3_118"/>
          <p:cNvSpPr txBox="1"/>
          <p:nvPr/>
        </p:nvSpPr>
        <p:spPr>
          <a:xfrm>
            <a:off x="6609550" y="4901425"/>
            <a:ext cx="10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Top</a:t>
            </a:r>
            <a:endParaRPr>
              <a:latin typeface="Malgun Gothic"/>
              <a:ea typeface="Malgun Gothic"/>
              <a:cs typeface="Malgun Gothic"/>
              <a:sym typeface="Malgun Gothic"/>
            </a:endParaRPr>
          </a:p>
        </p:txBody>
      </p:sp>
      <p:sp>
        <p:nvSpPr>
          <p:cNvPr id="421" name="Google Shape;421;gd447a5a14d_3_118"/>
          <p:cNvSpPr txBox="1"/>
          <p:nvPr/>
        </p:nvSpPr>
        <p:spPr>
          <a:xfrm>
            <a:off x="7423625" y="30343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Untrainable</a:t>
            </a:r>
            <a:endParaRPr>
              <a:latin typeface="Malgun Gothic"/>
              <a:ea typeface="Malgun Gothic"/>
              <a:cs typeface="Malgun Gothic"/>
              <a:sym typeface="Malgun Gothic"/>
            </a:endParaRPr>
          </a:p>
        </p:txBody>
      </p:sp>
      <p:sp>
        <p:nvSpPr>
          <p:cNvPr id="422" name="Google Shape;422;gd447a5a14d_3_118"/>
          <p:cNvSpPr txBox="1"/>
          <p:nvPr/>
        </p:nvSpPr>
        <p:spPr>
          <a:xfrm>
            <a:off x="7423625" y="49014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Trainable</a:t>
            </a:r>
            <a:endParaRPr>
              <a:latin typeface="Malgun Gothic"/>
              <a:ea typeface="Malgun Gothic"/>
              <a:cs typeface="Malgun Gothic"/>
              <a:sym typeface="Malgun Gothic"/>
            </a:endParaRPr>
          </a:p>
        </p:txBody>
      </p:sp>
      <p:sp>
        <p:nvSpPr>
          <p:cNvPr id="423" name="Google Shape;423;gd447a5a14d_3_118"/>
          <p:cNvSpPr txBox="1"/>
          <p:nvPr/>
        </p:nvSpPr>
        <p:spPr>
          <a:xfrm>
            <a:off x="4124675" y="6011350"/>
            <a:ext cx="40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VGG19    InceptionV3    Exception</a:t>
            </a:r>
            <a:endParaRPr>
              <a:latin typeface="Malgun Gothic"/>
              <a:ea typeface="Malgun Gothic"/>
              <a:cs typeface="Malgun Gothic"/>
              <a:sym typeface="Malgun Gothic"/>
            </a:endParaRPr>
          </a:p>
        </p:txBody>
      </p:sp>
      <p:sp>
        <p:nvSpPr>
          <p:cNvPr id="424" name="Google Shape;424;gd447a5a14d_3_118"/>
          <p:cNvSpPr txBox="1"/>
          <p:nvPr/>
        </p:nvSpPr>
        <p:spPr>
          <a:xfrm>
            <a:off x="7423625" y="4110950"/>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Trainable</a:t>
            </a:r>
            <a:endParaRPr>
              <a:latin typeface="Malgun Gothic"/>
              <a:ea typeface="Malgun Gothic"/>
              <a:cs typeface="Malgun Gothic"/>
              <a:sym typeface="Malgun Gothic"/>
            </a:endParaRPr>
          </a:p>
        </p:txBody>
      </p:sp>
      <p:cxnSp>
        <p:nvCxnSpPr>
          <p:cNvPr id="425" name="Google Shape;425;gd447a5a14d_3_118"/>
          <p:cNvCxnSpPr/>
          <p:nvPr/>
        </p:nvCxnSpPr>
        <p:spPr>
          <a:xfrm rot="10800000">
            <a:off x="7307825" y="3927325"/>
            <a:ext cx="1464900" cy="0"/>
          </a:xfrm>
          <a:prstGeom prst="straightConnector1">
            <a:avLst/>
          </a:prstGeom>
          <a:noFill/>
          <a:ln cap="flat" cmpd="sng" w="38100">
            <a:solidFill>
              <a:srgbClr val="E06666"/>
            </a:solidFill>
            <a:prstDash val="dash"/>
            <a:round/>
            <a:headEnd len="med" w="med" type="none"/>
            <a:tailEnd len="med" w="med" type="none"/>
          </a:ln>
        </p:spPr>
      </p:cxnSp>
      <p:cxnSp>
        <p:nvCxnSpPr>
          <p:cNvPr id="426" name="Google Shape;426;gd447a5a14d_3_118"/>
          <p:cNvCxnSpPr/>
          <p:nvPr/>
        </p:nvCxnSpPr>
        <p:spPr>
          <a:xfrm>
            <a:off x="3325375" y="1825525"/>
            <a:ext cx="0" cy="4203600"/>
          </a:xfrm>
          <a:prstGeom prst="straightConnector1">
            <a:avLst/>
          </a:prstGeom>
          <a:noFill/>
          <a:ln cap="flat" cmpd="sng" w="38100">
            <a:solidFill>
              <a:srgbClr val="CCCCCC"/>
            </a:solidFill>
            <a:prstDash val="dash"/>
            <a:round/>
            <a:headEnd len="med" w="med" type="none"/>
            <a:tailEnd len="med" w="med" type="none"/>
          </a:ln>
        </p:spPr>
      </p:cxnSp>
      <p:sp>
        <p:nvSpPr>
          <p:cNvPr id="427" name="Google Shape;427;gd447a5a14d_3_118"/>
          <p:cNvSpPr txBox="1"/>
          <p:nvPr/>
        </p:nvSpPr>
        <p:spPr>
          <a:xfrm>
            <a:off x="2580925" y="2597850"/>
            <a:ext cx="12729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9600">
                <a:solidFill>
                  <a:srgbClr val="FF0000"/>
                </a:solidFill>
                <a:latin typeface="Malgun Gothic"/>
                <a:ea typeface="Malgun Gothic"/>
                <a:cs typeface="Malgun Gothic"/>
                <a:sym typeface="Malgun Gothic"/>
              </a:rPr>
              <a:t>&lt;</a:t>
            </a:r>
            <a:endParaRPr sz="9600">
              <a:solidFill>
                <a:srgbClr val="FF0000"/>
              </a:solidFill>
              <a:latin typeface="Malgun Gothic"/>
              <a:ea typeface="Malgun Gothic"/>
              <a:cs typeface="Malgun Gothic"/>
              <a:sym typeface="Malgun Gothic"/>
            </a:endParaRPr>
          </a:p>
        </p:txBody>
      </p:sp>
      <p:sp>
        <p:nvSpPr>
          <p:cNvPr id="428" name="Google Shape;428;gd447a5a14d_3_118"/>
          <p:cNvSpPr/>
          <p:nvPr/>
        </p:nvSpPr>
        <p:spPr>
          <a:xfrm>
            <a:off x="5520850" y="5935300"/>
            <a:ext cx="1011600" cy="535800"/>
          </a:xfrm>
          <a:prstGeom prst="roundRect">
            <a:avLst>
              <a:gd fmla="val 758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d447a5a14d_3_118"/>
          <p:cNvSpPr txBox="1"/>
          <p:nvPr/>
        </p:nvSpPr>
        <p:spPr>
          <a:xfrm>
            <a:off x="5897525" y="1423338"/>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Fine Tuning</a:t>
            </a:r>
            <a:endParaRPr>
              <a:latin typeface="Malgun Gothic"/>
              <a:ea typeface="Malgun Gothic"/>
              <a:cs typeface="Malgun Gothic"/>
              <a:sym typeface="Malgun Gothic"/>
            </a:endParaRPr>
          </a:p>
        </p:txBody>
      </p:sp>
      <p:sp>
        <p:nvSpPr>
          <p:cNvPr id="430" name="Google Shape;430;gd447a5a14d_3_118"/>
          <p:cNvSpPr txBox="1"/>
          <p:nvPr/>
        </p:nvSpPr>
        <p:spPr>
          <a:xfrm>
            <a:off x="900125" y="14207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전이학습</a:t>
            </a:r>
            <a:endParaRPr>
              <a:latin typeface="Malgun Gothic"/>
              <a:ea typeface="Malgun Gothic"/>
              <a:cs typeface="Malgun Gothic"/>
              <a:sym typeface="Malgun Gothic"/>
            </a:endParaRPr>
          </a:p>
        </p:txBody>
      </p:sp>
      <p:sp>
        <p:nvSpPr>
          <p:cNvPr id="431" name="Google Shape;431;gd447a5a14d_3_118"/>
          <p:cNvSpPr/>
          <p:nvPr/>
        </p:nvSpPr>
        <p:spPr>
          <a:xfrm>
            <a:off x="6648100" y="5943550"/>
            <a:ext cx="1011600" cy="535800"/>
          </a:xfrm>
          <a:prstGeom prst="roundRect">
            <a:avLst>
              <a:gd fmla="val 758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d447a5a14d_3_118"/>
          <p:cNvSpPr txBox="1"/>
          <p:nvPr/>
        </p:nvSpPr>
        <p:spPr>
          <a:xfrm>
            <a:off x="5593750" y="5547663"/>
            <a:ext cx="86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Crop</a:t>
            </a:r>
            <a:endParaRPr>
              <a:latin typeface="Malgun Gothic"/>
              <a:ea typeface="Malgun Gothic"/>
              <a:cs typeface="Malgun Gothic"/>
              <a:sym typeface="Malgun Gothic"/>
            </a:endParaRPr>
          </a:p>
        </p:txBody>
      </p:sp>
      <p:sp>
        <p:nvSpPr>
          <p:cNvPr id="433" name="Google Shape;433;gd447a5a14d_3_118"/>
          <p:cNvSpPr txBox="1"/>
          <p:nvPr/>
        </p:nvSpPr>
        <p:spPr>
          <a:xfrm>
            <a:off x="6721000" y="5547650"/>
            <a:ext cx="86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Capture</a:t>
            </a:r>
            <a:endParaRPr>
              <a:latin typeface="Malgun Gothic"/>
              <a:ea typeface="Malgun Gothic"/>
              <a:cs typeface="Malgun Gothic"/>
              <a:sym typeface="Malgun Gothic"/>
            </a:endParaRPr>
          </a:p>
        </p:txBody>
      </p:sp>
      <p:sp>
        <p:nvSpPr>
          <p:cNvPr id="434" name="Google Shape;434;gd447a5a14d_3_118"/>
          <p:cNvSpPr txBox="1"/>
          <p:nvPr/>
        </p:nvSpPr>
        <p:spPr>
          <a:xfrm>
            <a:off x="4624625" y="18255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10 epcohs</a:t>
            </a:r>
            <a:endParaRPr>
              <a:latin typeface="Malgun Gothic"/>
              <a:ea typeface="Malgun Gothic"/>
              <a:cs typeface="Malgun Gothic"/>
              <a:sym typeface="Malgun Gothic"/>
            </a:endParaRPr>
          </a:p>
        </p:txBody>
      </p:sp>
      <p:sp>
        <p:nvSpPr>
          <p:cNvPr id="435" name="Google Shape;435;gd447a5a14d_3_118"/>
          <p:cNvSpPr txBox="1"/>
          <p:nvPr/>
        </p:nvSpPr>
        <p:spPr>
          <a:xfrm>
            <a:off x="7327625" y="1773013"/>
            <a:ext cx="14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50~100</a:t>
            </a:r>
            <a:r>
              <a:rPr lang="ko-KR">
                <a:latin typeface="Malgun Gothic"/>
                <a:ea typeface="Malgun Gothic"/>
                <a:cs typeface="Malgun Gothic"/>
                <a:sym typeface="Malgun Gothic"/>
              </a:rPr>
              <a:t> epcohs</a:t>
            </a:r>
            <a:endParaRPr>
              <a:latin typeface="Malgun Gothic"/>
              <a:ea typeface="Malgun Gothic"/>
              <a:cs typeface="Malgun Gothic"/>
              <a:sym typeface="Malgun Gothic"/>
            </a:endParaRPr>
          </a:p>
        </p:txBody>
      </p:sp>
      <p:sp>
        <p:nvSpPr>
          <p:cNvPr id="436" name="Google Shape;436;gd447a5a14d_3_118"/>
          <p:cNvSpPr txBox="1"/>
          <p:nvPr/>
        </p:nvSpPr>
        <p:spPr>
          <a:xfrm>
            <a:off x="870475" y="1789038"/>
            <a:ext cx="14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50~100 epcohs</a:t>
            </a:r>
            <a:endParaRPr>
              <a:latin typeface="Malgun Gothic"/>
              <a:ea typeface="Malgun Gothic"/>
              <a:cs typeface="Malgun Gothic"/>
              <a:sym typeface="Malgun Gothic"/>
            </a:endParaRPr>
          </a:p>
        </p:txBody>
      </p:sp>
      <p:pic>
        <p:nvPicPr>
          <p:cNvPr id="437" name="Google Shape;437;gd447a5a14d_3_118"/>
          <p:cNvPicPr preferRelativeResize="0"/>
          <p:nvPr/>
        </p:nvPicPr>
        <p:blipFill>
          <a:blip r:embed="rId3">
            <a:alphaModFix/>
          </a:blip>
          <a:stretch>
            <a:fillRect/>
          </a:stretch>
        </p:blipFill>
        <p:spPr>
          <a:xfrm rot="-2700000">
            <a:off x="5303456" y="5708179"/>
            <a:ext cx="329689" cy="329689"/>
          </a:xfrm>
          <a:prstGeom prst="rect">
            <a:avLst/>
          </a:prstGeom>
          <a:noFill/>
          <a:ln>
            <a:noFill/>
          </a:ln>
        </p:spPr>
      </p:pic>
      <p:pic>
        <p:nvPicPr>
          <p:cNvPr id="438" name="Google Shape;438;gd447a5a14d_3_118"/>
          <p:cNvPicPr preferRelativeResize="0"/>
          <p:nvPr/>
        </p:nvPicPr>
        <p:blipFill>
          <a:blip r:embed="rId3">
            <a:alphaModFix/>
          </a:blip>
          <a:stretch>
            <a:fillRect/>
          </a:stretch>
        </p:blipFill>
        <p:spPr>
          <a:xfrm rot="2206537">
            <a:off x="7533906" y="5747304"/>
            <a:ext cx="329688" cy="3296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d447a5a14d_3_175"/>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d447a5a14d_3_175"/>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2600">
                <a:solidFill>
                  <a:schemeClr val="dk1"/>
                </a:solidFill>
                <a:latin typeface="Do Hyeon"/>
                <a:ea typeface="Do Hyeon"/>
                <a:cs typeface="Do Hyeon"/>
                <a:sym typeface="Do Hyeon"/>
              </a:rPr>
              <a:t>(Fine Tuning InceptionV3 Modeling)</a:t>
            </a:r>
            <a:endParaRPr sz="2200">
              <a:solidFill>
                <a:schemeClr val="dk1"/>
              </a:solidFill>
              <a:latin typeface="Do Hyeon"/>
              <a:ea typeface="Do Hyeon"/>
              <a:cs typeface="Do Hyeon"/>
              <a:sym typeface="Do Hyeon"/>
            </a:endParaRPr>
          </a:p>
        </p:txBody>
      </p:sp>
      <p:pic>
        <p:nvPicPr>
          <p:cNvPr id="445" name="Google Shape;445;gd447a5a14d_3_175"/>
          <p:cNvPicPr preferRelativeResize="0"/>
          <p:nvPr/>
        </p:nvPicPr>
        <p:blipFill>
          <a:blip r:embed="rId3">
            <a:alphaModFix/>
          </a:blip>
          <a:stretch>
            <a:fillRect/>
          </a:stretch>
        </p:blipFill>
        <p:spPr>
          <a:xfrm>
            <a:off x="109400" y="1784900"/>
            <a:ext cx="9401143" cy="3657063"/>
          </a:xfrm>
          <a:prstGeom prst="rect">
            <a:avLst/>
          </a:prstGeom>
          <a:noFill/>
          <a:ln>
            <a:noFill/>
          </a:ln>
        </p:spPr>
      </p:pic>
      <p:sp>
        <p:nvSpPr>
          <p:cNvPr id="446" name="Google Shape;446;gd447a5a14d_3_175"/>
          <p:cNvSpPr txBox="1"/>
          <p:nvPr/>
        </p:nvSpPr>
        <p:spPr>
          <a:xfrm>
            <a:off x="4783200" y="6534900"/>
            <a:ext cx="42084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900">
                <a:latin typeface="Malgun Gothic"/>
                <a:ea typeface="Malgun Gothic"/>
                <a:cs typeface="Malgun Gothic"/>
                <a:sym typeface="Malgun Gothic"/>
              </a:rPr>
              <a:t>출처 : https://cloud.google.com/tpu/docs/inception-v3-advanced?hl=ko</a:t>
            </a:r>
            <a:endParaRPr sz="900">
              <a:latin typeface="Malgun Gothic"/>
              <a:ea typeface="Malgun Gothic"/>
              <a:cs typeface="Malgun Gothic"/>
              <a:sym typeface="Malgun Gothic"/>
            </a:endParaRPr>
          </a:p>
        </p:txBody>
      </p:sp>
      <p:sp>
        <p:nvSpPr>
          <p:cNvPr id="447" name="Google Shape;447;gd447a5a14d_3_175"/>
          <p:cNvSpPr txBox="1"/>
          <p:nvPr/>
        </p:nvSpPr>
        <p:spPr>
          <a:xfrm>
            <a:off x="3420450" y="5355975"/>
            <a:ext cx="230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InceptionV3  구조</a:t>
            </a:r>
            <a:endParaRPr>
              <a:latin typeface="Malgun Gothic"/>
              <a:ea typeface="Malgun Gothic"/>
              <a:cs typeface="Malgun Gothic"/>
              <a:sym typeface="Malgun Gothic"/>
            </a:endParaRPr>
          </a:p>
        </p:txBody>
      </p:sp>
      <p:sp>
        <p:nvSpPr>
          <p:cNvPr id="448" name="Google Shape;448;gd447a5a14d_3_175"/>
          <p:cNvSpPr/>
          <p:nvPr/>
        </p:nvSpPr>
        <p:spPr>
          <a:xfrm>
            <a:off x="7698250" y="1060975"/>
            <a:ext cx="1184100" cy="461400"/>
          </a:xfrm>
          <a:prstGeom prst="roundRect">
            <a:avLst>
              <a:gd fmla="val 7587" name="adj"/>
            </a:avLst>
          </a:prstGeom>
          <a:solidFill>
            <a:schemeClr val="lt1"/>
          </a:solid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Crop 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d447a5a14d_3_255"/>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d447a5a14d_3_255"/>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2600">
                <a:solidFill>
                  <a:schemeClr val="dk1"/>
                </a:solidFill>
                <a:latin typeface="Do Hyeon"/>
                <a:ea typeface="Do Hyeon"/>
                <a:cs typeface="Do Hyeon"/>
                <a:sym typeface="Do Hyeon"/>
              </a:rPr>
              <a:t>(Fine Tuning InceptionV3 Modeling)</a:t>
            </a:r>
            <a:endParaRPr sz="2200">
              <a:solidFill>
                <a:schemeClr val="dk1"/>
              </a:solidFill>
              <a:latin typeface="Do Hyeon"/>
              <a:ea typeface="Do Hyeon"/>
              <a:cs typeface="Do Hyeon"/>
              <a:sym typeface="Do Hyeon"/>
            </a:endParaRPr>
          </a:p>
        </p:txBody>
      </p:sp>
      <p:sp>
        <p:nvSpPr>
          <p:cNvPr id="455" name="Google Shape;455;gd447a5a14d_3_255"/>
          <p:cNvSpPr/>
          <p:nvPr/>
        </p:nvSpPr>
        <p:spPr>
          <a:xfrm>
            <a:off x="7698250" y="1060975"/>
            <a:ext cx="1184100" cy="461400"/>
          </a:xfrm>
          <a:prstGeom prst="roundRect">
            <a:avLst>
              <a:gd fmla="val 7587" name="adj"/>
            </a:avLst>
          </a:prstGeom>
          <a:solidFill>
            <a:schemeClr val="lt1"/>
          </a:solid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Crop Data</a:t>
            </a:r>
            <a:endParaRPr/>
          </a:p>
        </p:txBody>
      </p:sp>
      <p:sp>
        <p:nvSpPr>
          <p:cNvPr id="456" name="Google Shape;456;gd447a5a14d_3_255"/>
          <p:cNvSpPr/>
          <p:nvPr/>
        </p:nvSpPr>
        <p:spPr>
          <a:xfrm>
            <a:off x="2124225" y="1989150"/>
            <a:ext cx="1184100" cy="23517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d447a5a14d_3_255"/>
          <p:cNvSpPr txBox="1"/>
          <p:nvPr/>
        </p:nvSpPr>
        <p:spPr>
          <a:xfrm>
            <a:off x="659325" y="3069850"/>
            <a:ext cx="146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InceptionV3 </a:t>
            </a:r>
            <a:r>
              <a:rPr lang="ko-KR">
                <a:latin typeface="Malgun Gothic"/>
                <a:ea typeface="Malgun Gothic"/>
                <a:cs typeface="Malgun Gothic"/>
                <a:sym typeface="Malgun Gothic"/>
              </a:rPr>
              <a:t>Base</a:t>
            </a:r>
            <a:endParaRPr>
              <a:latin typeface="Malgun Gothic"/>
              <a:ea typeface="Malgun Gothic"/>
              <a:cs typeface="Malgun Gothic"/>
              <a:sym typeface="Malgun Gothic"/>
            </a:endParaRPr>
          </a:p>
        </p:txBody>
      </p:sp>
      <p:sp>
        <p:nvSpPr>
          <p:cNvPr id="458" name="Google Shape;458;gd447a5a14d_3_255"/>
          <p:cNvSpPr/>
          <p:nvPr/>
        </p:nvSpPr>
        <p:spPr>
          <a:xfrm>
            <a:off x="2124225" y="4460275"/>
            <a:ext cx="1184100" cy="7653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d447a5a14d_3_255"/>
          <p:cNvSpPr txBox="1"/>
          <p:nvPr/>
        </p:nvSpPr>
        <p:spPr>
          <a:xfrm>
            <a:off x="1265750" y="4642825"/>
            <a:ext cx="10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Top</a:t>
            </a:r>
            <a:endParaRPr>
              <a:latin typeface="Malgun Gothic"/>
              <a:ea typeface="Malgun Gothic"/>
              <a:cs typeface="Malgun Gothic"/>
              <a:sym typeface="Malgun Gothic"/>
            </a:endParaRPr>
          </a:p>
        </p:txBody>
      </p:sp>
      <p:sp>
        <p:nvSpPr>
          <p:cNvPr id="460" name="Google Shape;460;gd447a5a14d_3_255"/>
          <p:cNvSpPr txBox="1"/>
          <p:nvPr/>
        </p:nvSpPr>
        <p:spPr>
          <a:xfrm>
            <a:off x="2124225" y="3061888"/>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Untrainable</a:t>
            </a:r>
            <a:endParaRPr>
              <a:latin typeface="Malgun Gothic"/>
              <a:ea typeface="Malgun Gothic"/>
              <a:cs typeface="Malgun Gothic"/>
              <a:sym typeface="Malgun Gothic"/>
            </a:endParaRPr>
          </a:p>
        </p:txBody>
      </p:sp>
      <p:sp>
        <p:nvSpPr>
          <p:cNvPr id="461" name="Google Shape;461;gd447a5a14d_3_255"/>
          <p:cNvSpPr txBox="1"/>
          <p:nvPr/>
        </p:nvSpPr>
        <p:spPr>
          <a:xfrm>
            <a:off x="2079825" y="46428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Trainable</a:t>
            </a:r>
            <a:endParaRPr>
              <a:latin typeface="Malgun Gothic"/>
              <a:ea typeface="Malgun Gothic"/>
              <a:cs typeface="Malgun Gothic"/>
              <a:sym typeface="Malgun Gothic"/>
            </a:endParaRPr>
          </a:p>
        </p:txBody>
      </p:sp>
      <p:cxnSp>
        <p:nvCxnSpPr>
          <p:cNvPr id="462" name="Google Shape;462;gd447a5a14d_3_255"/>
          <p:cNvCxnSpPr/>
          <p:nvPr/>
        </p:nvCxnSpPr>
        <p:spPr>
          <a:xfrm>
            <a:off x="3900900" y="3429000"/>
            <a:ext cx="1342200" cy="0"/>
          </a:xfrm>
          <a:prstGeom prst="straightConnector1">
            <a:avLst/>
          </a:prstGeom>
          <a:noFill/>
          <a:ln cap="flat" cmpd="sng" w="38100">
            <a:solidFill>
              <a:srgbClr val="434343"/>
            </a:solidFill>
            <a:prstDash val="solid"/>
            <a:round/>
            <a:headEnd len="med" w="med" type="none"/>
            <a:tailEnd len="med" w="med" type="triangle"/>
          </a:ln>
        </p:spPr>
      </p:cxnSp>
      <p:sp>
        <p:nvSpPr>
          <p:cNvPr id="463" name="Google Shape;463;gd447a5a14d_3_255"/>
          <p:cNvSpPr/>
          <p:nvPr/>
        </p:nvSpPr>
        <p:spPr>
          <a:xfrm>
            <a:off x="6609200" y="1989150"/>
            <a:ext cx="1184100" cy="23517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d447a5a14d_3_255"/>
          <p:cNvSpPr/>
          <p:nvPr/>
        </p:nvSpPr>
        <p:spPr>
          <a:xfrm>
            <a:off x="6609200" y="4460275"/>
            <a:ext cx="1184100" cy="7653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d447a5a14d_3_255"/>
          <p:cNvSpPr txBox="1"/>
          <p:nvPr/>
        </p:nvSpPr>
        <p:spPr>
          <a:xfrm>
            <a:off x="5750725" y="4642825"/>
            <a:ext cx="10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Top</a:t>
            </a:r>
            <a:endParaRPr>
              <a:latin typeface="Malgun Gothic"/>
              <a:ea typeface="Malgun Gothic"/>
              <a:cs typeface="Malgun Gothic"/>
              <a:sym typeface="Malgun Gothic"/>
            </a:endParaRPr>
          </a:p>
        </p:txBody>
      </p:sp>
      <p:sp>
        <p:nvSpPr>
          <p:cNvPr id="466" name="Google Shape;466;gd447a5a14d_3_255"/>
          <p:cNvSpPr txBox="1"/>
          <p:nvPr/>
        </p:nvSpPr>
        <p:spPr>
          <a:xfrm>
            <a:off x="6564800" y="27757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Untrainable</a:t>
            </a:r>
            <a:endParaRPr>
              <a:latin typeface="Malgun Gothic"/>
              <a:ea typeface="Malgun Gothic"/>
              <a:cs typeface="Malgun Gothic"/>
              <a:sym typeface="Malgun Gothic"/>
            </a:endParaRPr>
          </a:p>
        </p:txBody>
      </p:sp>
      <p:sp>
        <p:nvSpPr>
          <p:cNvPr id="467" name="Google Shape;467;gd447a5a14d_3_255"/>
          <p:cNvSpPr txBox="1"/>
          <p:nvPr/>
        </p:nvSpPr>
        <p:spPr>
          <a:xfrm>
            <a:off x="6564800" y="46428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Trainable</a:t>
            </a:r>
            <a:endParaRPr>
              <a:latin typeface="Malgun Gothic"/>
              <a:ea typeface="Malgun Gothic"/>
              <a:cs typeface="Malgun Gothic"/>
              <a:sym typeface="Malgun Gothic"/>
            </a:endParaRPr>
          </a:p>
        </p:txBody>
      </p:sp>
      <p:sp>
        <p:nvSpPr>
          <p:cNvPr id="468" name="Google Shape;468;gd447a5a14d_3_255"/>
          <p:cNvSpPr txBox="1"/>
          <p:nvPr/>
        </p:nvSpPr>
        <p:spPr>
          <a:xfrm>
            <a:off x="6564800" y="3852350"/>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Trainable</a:t>
            </a:r>
            <a:endParaRPr>
              <a:latin typeface="Malgun Gothic"/>
              <a:ea typeface="Malgun Gothic"/>
              <a:cs typeface="Malgun Gothic"/>
              <a:sym typeface="Malgun Gothic"/>
            </a:endParaRPr>
          </a:p>
        </p:txBody>
      </p:sp>
      <p:cxnSp>
        <p:nvCxnSpPr>
          <p:cNvPr id="469" name="Google Shape;469;gd447a5a14d_3_255"/>
          <p:cNvCxnSpPr/>
          <p:nvPr/>
        </p:nvCxnSpPr>
        <p:spPr>
          <a:xfrm rot="10800000">
            <a:off x="6449000" y="3668725"/>
            <a:ext cx="1464900" cy="0"/>
          </a:xfrm>
          <a:prstGeom prst="straightConnector1">
            <a:avLst/>
          </a:prstGeom>
          <a:noFill/>
          <a:ln cap="flat" cmpd="sng" w="38100">
            <a:solidFill>
              <a:srgbClr val="E06666"/>
            </a:solidFill>
            <a:prstDash val="dash"/>
            <a:round/>
            <a:headEnd len="med" w="med" type="none"/>
            <a:tailEnd len="med" w="med" type="none"/>
          </a:ln>
        </p:spPr>
      </p:cxnSp>
      <p:sp>
        <p:nvSpPr>
          <p:cNvPr id="470" name="Google Shape;470;gd447a5a14d_3_255"/>
          <p:cNvSpPr txBox="1"/>
          <p:nvPr/>
        </p:nvSpPr>
        <p:spPr>
          <a:xfrm>
            <a:off x="374850" y="5546175"/>
            <a:ext cx="13290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KR">
                <a:latin typeface="Malgun Gothic"/>
                <a:ea typeface="Malgun Gothic"/>
                <a:cs typeface="Malgun Gothic"/>
                <a:sym typeface="Malgun Gothic"/>
              </a:rPr>
              <a:t>Epoch</a:t>
            </a:r>
            <a:endParaRPr>
              <a:latin typeface="Malgun Gothic"/>
              <a:ea typeface="Malgun Gothic"/>
              <a:cs typeface="Malgun Gothic"/>
              <a:sym typeface="Malgun Gothic"/>
            </a:endParaRPr>
          </a:p>
          <a:p>
            <a:pPr indent="0" lvl="0" marL="0" rtl="0" algn="l">
              <a:lnSpc>
                <a:spcPct val="150000"/>
              </a:lnSpc>
              <a:spcBef>
                <a:spcPts val="0"/>
              </a:spcBef>
              <a:spcAft>
                <a:spcPts val="0"/>
              </a:spcAft>
              <a:buNone/>
            </a:pPr>
            <a:r>
              <a:rPr lang="ko-KR">
                <a:latin typeface="Malgun Gothic"/>
                <a:ea typeface="Malgun Gothic"/>
                <a:cs typeface="Malgun Gothic"/>
                <a:sym typeface="Malgun Gothic"/>
              </a:rPr>
              <a:t>Learning Rate</a:t>
            </a:r>
            <a:endParaRPr>
              <a:latin typeface="Malgun Gothic"/>
              <a:ea typeface="Malgun Gothic"/>
              <a:cs typeface="Malgun Gothic"/>
              <a:sym typeface="Malgun Gothic"/>
            </a:endParaRPr>
          </a:p>
        </p:txBody>
      </p:sp>
      <p:sp>
        <p:nvSpPr>
          <p:cNvPr id="471" name="Google Shape;471;gd447a5a14d_3_255"/>
          <p:cNvSpPr txBox="1"/>
          <p:nvPr/>
        </p:nvSpPr>
        <p:spPr>
          <a:xfrm>
            <a:off x="2096175" y="5546175"/>
            <a:ext cx="13290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ko-KR">
                <a:latin typeface="Malgun Gothic"/>
                <a:ea typeface="Malgun Gothic"/>
                <a:cs typeface="Malgun Gothic"/>
                <a:sym typeface="Malgun Gothic"/>
              </a:rPr>
              <a:t>10</a:t>
            </a:r>
            <a:endParaRPr>
              <a:latin typeface="Malgun Gothic"/>
              <a:ea typeface="Malgun Gothic"/>
              <a:cs typeface="Malgun Gothic"/>
              <a:sym typeface="Malgun Gothic"/>
            </a:endParaRPr>
          </a:p>
          <a:p>
            <a:pPr indent="0" lvl="0" marL="0" rtl="0" algn="ctr">
              <a:lnSpc>
                <a:spcPct val="150000"/>
              </a:lnSpc>
              <a:spcBef>
                <a:spcPts val="0"/>
              </a:spcBef>
              <a:spcAft>
                <a:spcPts val="0"/>
              </a:spcAft>
              <a:buNone/>
            </a:pPr>
            <a:r>
              <a:rPr lang="ko-KR">
                <a:latin typeface="Malgun Gothic"/>
                <a:ea typeface="Malgun Gothic"/>
                <a:cs typeface="Malgun Gothic"/>
                <a:sym typeface="Malgun Gothic"/>
              </a:rPr>
              <a:t>0.00001</a:t>
            </a:r>
            <a:endParaRPr>
              <a:latin typeface="Malgun Gothic"/>
              <a:ea typeface="Malgun Gothic"/>
              <a:cs typeface="Malgun Gothic"/>
              <a:sym typeface="Malgun Gothic"/>
            </a:endParaRPr>
          </a:p>
        </p:txBody>
      </p:sp>
      <p:sp>
        <p:nvSpPr>
          <p:cNvPr id="472" name="Google Shape;472;gd447a5a14d_3_255"/>
          <p:cNvSpPr txBox="1"/>
          <p:nvPr/>
        </p:nvSpPr>
        <p:spPr>
          <a:xfrm>
            <a:off x="6536750" y="5538225"/>
            <a:ext cx="13290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ko-KR">
                <a:latin typeface="Malgun Gothic"/>
                <a:ea typeface="Malgun Gothic"/>
                <a:cs typeface="Malgun Gothic"/>
                <a:sym typeface="Malgun Gothic"/>
              </a:rPr>
              <a:t>50</a:t>
            </a:r>
            <a:endParaRPr>
              <a:latin typeface="Malgun Gothic"/>
              <a:ea typeface="Malgun Gothic"/>
              <a:cs typeface="Malgun Gothic"/>
              <a:sym typeface="Malgun Gothic"/>
            </a:endParaRPr>
          </a:p>
          <a:p>
            <a:pPr indent="0" lvl="0" marL="0" rtl="0" algn="ctr">
              <a:lnSpc>
                <a:spcPct val="150000"/>
              </a:lnSpc>
              <a:spcBef>
                <a:spcPts val="0"/>
              </a:spcBef>
              <a:spcAft>
                <a:spcPts val="0"/>
              </a:spcAft>
              <a:buNone/>
            </a:pPr>
            <a:r>
              <a:rPr lang="ko-KR">
                <a:latin typeface="Malgun Gothic"/>
                <a:ea typeface="Malgun Gothic"/>
                <a:cs typeface="Malgun Gothic"/>
                <a:sym typeface="Malgun Gothic"/>
              </a:rPr>
              <a:t>0.0000005</a:t>
            </a:r>
            <a:endParaRPr>
              <a:latin typeface="Malgun Gothic"/>
              <a:ea typeface="Malgun Gothic"/>
              <a:cs typeface="Malgun Gothic"/>
              <a:sym typeface="Malgun Gothic"/>
            </a:endParaRPr>
          </a:p>
        </p:txBody>
      </p:sp>
      <p:cxnSp>
        <p:nvCxnSpPr>
          <p:cNvPr id="473" name="Google Shape;473;gd447a5a14d_3_255"/>
          <p:cNvCxnSpPr/>
          <p:nvPr/>
        </p:nvCxnSpPr>
        <p:spPr>
          <a:xfrm>
            <a:off x="3900900" y="5907825"/>
            <a:ext cx="1342200" cy="0"/>
          </a:xfrm>
          <a:prstGeom prst="straightConnector1">
            <a:avLst/>
          </a:prstGeom>
          <a:noFill/>
          <a:ln cap="flat" cmpd="sng" w="38100">
            <a:solidFill>
              <a:srgbClr val="434343"/>
            </a:solidFill>
            <a:prstDash val="solid"/>
            <a:round/>
            <a:headEnd len="med" w="med" type="none"/>
            <a:tailEnd len="med" w="med" type="triangle"/>
          </a:ln>
        </p:spPr>
      </p:cxnSp>
      <p:sp>
        <p:nvSpPr>
          <p:cNvPr id="474" name="Google Shape;474;gd447a5a14d_3_255"/>
          <p:cNvSpPr txBox="1"/>
          <p:nvPr/>
        </p:nvSpPr>
        <p:spPr>
          <a:xfrm>
            <a:off x="5144300" y="3094100"/>
            <a:ext cx="146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InceptionV3 Base</a:t>
            </a:r>
            <a:endParaRPr>
              <a:latin typeface="Malgun Gothic"/>
              <a:ea typeface="Malgun Gothic"/>
              <a:cs typeface="Malgun Gothic"/>
              <a:sym typeface="Malgun Gothic"/>
            </a:endParaRPr>
          </a:p>
        </p:txBody>
      </p:sp>
      <p:sp>
        <p:nvSpPr>
          <p:cNvPr id="475" name="Google Shape;475;gd447a5a14d_3_255"/>
          <p:cNvSpPr txBox="1"/>
          <p:nvPr/>
        </p:nvSpPr>
        <p:spPr>
          <a:xfrm>
            <a:off x="7865750" y="2708275"/>
            <a:ext cx="11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Malgun Gothic"/>
                <a:ea typeface="Malgun Gothic"/>
                <a:cs typeface="Malgun Gothic"/>
                <a:sym typeface="Malgun Gothic"/>
              </a:rPr>
              <a:t>layers[:280]</a:t>
            </a:r>
            <a:endParaRPr>
              <a:latin typeface="Malgun Gothic"/>
              <a:ea typeface="Malgun Gothic"/>
              <a:cs typeface="Malgun Gothic"/>
              <a:sym typeface="Malgun Gothic"/>
            </a:endParaRPr>
          </a:p>
        </p:txBody>
      </p:sp>
      <p:sp>
        <p:nvSpPr>
          <p:cNvPr id="476" name="Google Shape;476;gd447a5a14d_3_255"/>
          <p:cNvSpPr txBox="1"/>
          <p:nvPr/>
        </p:nvSpPr>
        <p:spPr>
          <a:xfrm>
            <a:off x="7913900" y="3852350"/>
            <a:ext cx="11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Malgun Gothic"/>
                <a:ea typeface="Malgun Gothic"/>
                <a:cs typeface="Malgun Gothic"/>
                <a:sym typeface="Malgun Gothic"/>
              </a:rPr>
              <a:t>layers[280:]</a:t>
            </a:r>
            <a:endParaRPr>
              <a:latin typeface="Malgun Gothic"/>
              <a:ea typeface="Malgun Gothic"/>
              <a:cs typeface="Malgun Gothic"/>
              <a:sym typeface="Malgun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d447a5a14d_3_240"/>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d447a5a14d_3_240"/>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2600">
                <a:solidFill>
                  <a:schemeClr val="dk1"/>
                </a:solidFill>
                <a:latin typeface="Do Hyeon"/>
                <a:ea typeface="Do Hyeon"/>
                <a:cs typeface="Do Hyeon"/>
                <a:sym typeface="Do Hyeon"/>
              </a:rPr>
              <a:t>(Fine Tuning InceptionV3 Modeling)</a:t>
            </a:r>
            <a:endParaRPr sz="2200">
              <a:solidFill>
                <a:schemeClr val="dk1"/>
              </a:solidFill>
              <a:latin typeface="Do Hyeon"/>
              <a:ea typeface="Do Hyeon"/>
              <a:cs typeface="Do Hyeon"/>
              <a:sym typeface="Do Hyeon"/>
            </a:endParaRPr>
          </a:p>
        </p:txBody>
      </p:sp>
      <p:sp>
        <p:nvSpPr>
          <p:cNvPr id="483" name="Google Shape;483;gd447a5a14d_3_240"/>
          <p:cNvSpPr txBox="1"/>
          <p:nvPr/>
        </p:nvSpPr>
        <p:spPr>
          <a:xfrm>
            <a:off x="1264000" y="1948300"/>
            <a:ext cx="230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484" name="Google Shape;484;gd447a5a14d_3_240"/>
          <p:cNvSpPr txBox="1"/>
          <p:nvPr/>
        </p:nvSpPr>
        <p:spPr>
          <a:xfrm>
            <a:off x="560300" y="1652225"/>
            <a:ext cx="4783500" cy="1520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ko-KR" sz="1350">
                <a:solidFill>
                  <a:srgbClr val="AF00DB"/>
                </a:solidFill>
                <a:highlight>
                  <a:srgbClr val="FFFFFE"/>
                </a:highlight>
                <a:latin typeface="Courier New"/>
                <a:ea typeface="Courier New"/>
                <a:cs typeface="Courier New"/>
                <a:sym typeface="Courier New"/>
              </a:rPr>
              <a:t>for</a:t>
            </a:r>
            <a:r>
              <a:rPr lang="ko-KR" sz="1350">
                <a:solidFill>
                  <a:schemeClr val="dk1"/>
                </a:solidFill>
                <a:highlight>
                  <a:srgbClr val="FFFFFE"/>
                </a:highlight>
                <a:latin typeface="Courier New"/>
                <a:ea typeface="Courier New"/>
                <a:cs typeface="Courier New"/>
                <a:sym typeface="Courier New"/>
              </a:rPr>
              <a:t> layer </a:t>
            </a:r>
            <a:r>
              <a:rPr lang="ko-KR" sz="1350">
                <a:solidFill>
                  <a:srgbClr val="0000FF"/>
                </a:solidFill>
                <a:highlight>
                  <a:srgbClr val="FFFFFE"/>
                </a:highlight>
                <a:latin typeface="Courier New"/>
                <a:ea typeface="Courier New"/>
                <a:cs typeface="Courier New"/>
                <a:sym typeface="Courier New"/>
              </a:rPr>
              <a:t>in</a:t>
            </a:r>
            <a:r>
              <a:rPr lang="ko-KR" sz="1350">
                <a:solidFill>
                  <a:schemeClr val="dk1"/>
                </a:solidFill>
                <a:highlight>
                  <a:srgbClr val="FFFFFE"/>
                </a:highlight>
                <a:latin typeface="Courier New"/>
                <a:ea typeface="Courier New"/>
                <a:cs typeface="Courier New"/>
                <a:sym typeface="Courier New"/>
              </a:rPr>
              <a:t> inception_base.layers[:</a:t>
            </a:r>
            <a:r>
              <a:rPr lang="ko-KR" sz="1350">
                <a:solidFill>
                  <a:srgbClr val="09885A"/>
                </a:solidFill>
                <a:highlight>
                  <a:srgbClr val="FFFFFE"/>
                </a:highlight>
                <a:latin typeface="Courier New"/>
                <a:ea typeface="Courier New"/>
                <a:cs typeface="Courier New"/>
                <a:sym typeface="Courier New"/>
              </a:rPr>
              <a:t>249</a:t>
            </a:r>
            <a:r>
              <a:rPr lang="ko-KR" sz="1350">
                <a:solidFill>
                  <a:schemeClr val="dk1"/>
                </a:solidFill>
                <a:highlight>
                  <a:srgbClr val="FFFFFE"/>
                </a:highlight>
                <a:latin typeface="Courier New"/>
                <a:ea typeface="Courier New"/>
                <a:cs typeface="Courier New"/>
                <a:sym typeface="Courier New"/>
              </a:rPr>
              <a:t>] :</a:t>
            </a:r>
            <a:endParaRPr sz="13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ko-KR" sz="1350">
                <a:solidFill>
                  <a:schemeClr val="dk1"/>
                </a:solidFill>
                <a:highlight>
                  <a:srgbClr val="FFFFFE"/>
                </a:highlight>
                <a:latin typeface="Courier New"/>
                <a:ea typeface="Courier New"/>
                <a:cs typeface="Courier New"/>
                <a:sym typeface="Courier New"/>
              </a:rPr>
              <a:t>    layer.trainable = </a:t>
            </a:r>
            <a:r>
              <a:rPr lang="ko-KR" sz="1350">
                <a:solidFill>
                  <a:srgbClr val="0000FF"/>
                </a:solidFill>
                <a:highlight>
                  <a:srgbClr val="FFFFFE"/>
                </a:highlight>
                <a:latin typeface="Courier New"/>
                <a:ea typeface="Courier New"/>
                <a:cs typeface="Courier New"/>
                <a:sym typeface="Courier New"/>
              </a:rPr>
              <a:t>False</a:t>
            </a:r>
            <a:endParaRPr sz="1350">
              <a:solidFill>
                <a:srgbClr val="0000FF"/>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ko-KR" sz="1350">
                <a:solidFill>
                  <a:srgbClr val="AF00DB"/>
                </a:solidFill>
                <a:highlight>
                  <a:srgbClr val="FFFFFE"/>
                </a:highlight>
                <a:latin typeface="Courier New"/>
                <a:ea typeface="Courier New"/>
                <a:cs typeface="Courier New"/>
                <a:sym typeface="Courier New"/>
              </a:rPr>
              <a:t>for</a:t>
            </a:r>
            <a:r>
              <a:rPr lang="ko-KR" sz="1350">
                <a:solidFill>
                  <a:schemeClr val="dk1"/>
                </a:solidFill>
                <a:highlight>
                  <a:srgbClr val="FFFFFE"/>
                </a:highlight>
                <a:latin typeface="Courier New"/>
                <a:ea typeface="Courier New"/>
                <a:cs typeface="Courier New"/>
                <a:sym typeface="Courier New"/>
              </a:rPr>
              <a:t> layer </a:t>
            </a:r>
            <a:r>
              <a:rPr lang="ko-KR" sz="1350">
                <a:solidFill>
                  <a:srgbClr val="0000FF"/>
                </a:solidFill>
                <a:highlight>
                  <a:srgbClr val="FFFFFE"/>
                </a:highlight>
                <a:latin typeface="Courier New"/>
                <a:ea typeface="Courier New"/>
                <a:cs typeface="Courier New"/>
                <a:sym typeface="Courier New"/>
              </a:rPr>
              <a:t>in</a:t>
            </a:r>
            <a:r>
              <a:rPr lang="ko-KR" sz="1350">
                <a:solidFill>
                  <a:schemeClr val="dk1"/>
                </a:solidFill>
                <a:highlight>
                  <a:srgbClr val="FFFFFE"/>
                </a:highlight>
                <a:latin typeface="Courier New"/>
                <a:ea typeface="Courier New"/>
                <a:cs typeface="Courier New"/>
                <a:sym typeface="Courier New"/>
              </a:rPr>
              <a:t> inception_base.layers[</a:t>
            </a:r>
            <a:r>
              <a:rPr lang="ko-KR" sz="1350">
                <a:solidFill>
                  <a:srgbClr val="09885A"/>
                </a:solidFill>
                <a:highlight>
                  <a:srgbClr val="FFFFFE"/>
                </a:highlight>
                <a:latin typeface="Courier New"/>
                <a:ea typeface="Courier New"/>
                <a:cs typeface="Courier New"/>
                <a:sym typeface="Courier New"/>
              </a:rPr>
              <a:t>249</a:t>
            </a:r>
            <a:r>
              <a:rPr lang="ko-KR" sz="1350">
                <a:solidFill>
                  <a:schemeClr val="dk1"/>
                </a:solidFill>
                <a:highlight>
                  <a:srgbClr val="FFFFFE"/>
                </a:highlight>
                <a:latin typeface="Courier New"/>
                <a:ea typeface="Courier New"/>
                <a:cs typeface="Courier New"/>
                <a:sym typeface="Courier New"/>
              </a:rPr>
              <a:t>:] :</a:t>
            </a:r>
            <a:endParaRPr sz="13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ko-KR" sz="1350">
                <a:solidFill>
                  <a:schemeClr val="dk1"/>
                </a:solidFill>
                <a:highlight>
                  <a:srgbClr val="FFFFFE"/>
                </a:highlight>
                <a:latin typeface="Courier New"/>
                <a:ea typeface="Courier New"/>
                <a:cs typeface="Courier New"/>
                <a:sym typeface="Courier New"/>
              </a:rPr>
              <a:t>    layer.trainable = </a:t>
            </a:r>
            <a:r>
              <a:rPr lang="ko-KR" sz="1350">
                <a:solidFill>
                  <a:srgbClr val="0000FF"/>
                </a:solidFill>
                <a:highlight>
                  <a:srgbClr val="FFFFFE"/>
                </a:highlight>
                <a:latin typeface="Courier New"/>
                <a:ea typeface="Courier New"/>
                <a:cs typeface="Courier New"/>
                <a:sym typeface="Courier New"/>
              </a:rPr>
              <a:t>True</a:t>
            </a:r>
            <a:endParaRPr sz="1700">
              <a:latin typeface="Malgun Gothic"/>
              <a:ea typeface="Malgun Gothic"/>
              <a:cs typeface="Malgun Gothic"/>
              <a:sym typeface="Malgun Gothic"/>
            </a:endParaRPr>
          </a:p>
        </p:txBody>
      </p:sp>
      <p:sp>
        <p:nvSpPr>
          <p:cNvPr id="485" name="Google Shape;485;gd447a5a14d_3_240"/>
          <p:cNvSpPr/>
          <p:nvPr/>
        </p:nvSpPr>
        <p:spPr>
          <a:xfrm>
            <a:off x="4144925" y="1603250"/>
            <a:ext cx="636600" cy="535800"/>
          </a:xfrm>
          <a:prstGeom prst="roundRect">
            <a:avLst>
              <a:gd fmla="val 758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d447a5a14d_3_240"/>
          <p:cNvSpPr/>
          <p:nvPr/>
        </p:nvSpPr>
        <p:spPr>
          <a:xfrm>
            <a:off x="4144925" y="2409650"/>
            <a:ext cx="636600" cy="535800"/>
          </a:xfrm>
          <a:prstGeom prst="roundRect">
            <a:avLst>
              <a:gd fmla="val 758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d447a5a14d_3_240"/>
          <p:cNvSpPr txBox="1"/>
          <p:nvPr/>
        </p:nvSpPr>
        <p:spPr>
          <a:xfrm>
            <a:off x="2803175" y="3450788"/>
            <a:ext cx="61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800">
                <a:latin typeface="Malgun Gothic"/>
                <a:ea typeface="Malgun Gothic"/>
                <a:cs typeface="Malgun Gothic"/>
                <a:sym typeface="Malgun Gothic"/>
              </a:rPr>
              <a:t>슬라이싱 기준을 230,  249,  270,  280 으로 각각 학습</a:t>
            </a:r>
            <a:endParaRPr sz="1800">
              <a:latin typeface="Malgun Gothic"/>
              <a:ea typeface="Malgun Gothic"/>
              <a:cs typeface="Malgun Gothic"/>
              <a:sym typeface="Malgun Gothic"/>
            </a:endParaRPr>
          </a:p>
        </p:txBody>
      </p:sp>
      <p:sp>
        <p:nvSpPr>
          <p:cNvPr id="488" name="Google Shape;488;gd447a5a14d_3_240"/>
          <p:cNvSpPr/>
          <p:nvPr/>
        </p:nvSpPr>
        <p:spPr>
          <a:xfrm>
            <a:off x="5987450" y="1652225"/>
            <a:ext cx="1818000" cy="763500"/>
          </a:xfrm>
          <a:prstGeom prst="wedgeRoundRectCallout">
            <a:avLst>
              <a:gd fmla="val -80977" name="adj1"/>
              <a:gd fmla="val 58026" name="adj2"/>
              <a:gd fmla="val 0" name="adj3"/>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ko-KR" sz="1100">
                <a:latin typeface="Nanum Gothic Coding"/>
                <a:ea typeface="Nanum Gothic Coding"/>
                <a:cs typeface="Nanum Gothic Coding"/>
                <a:sym typeface="Nanum Gothic Coding"/>
              </a:rPr>
              <a:t>Keras 공식 문서에서의</a:t>
            </a:r>
            <a:endParaRPr sz="1100">
              <a:latin typeface="Nanum Gothic Coding"/>
              <a:ea typeface="Nanum Gothic Coding"/>
              <a:cs typeface="Nanum Gothic Coding"/>
              <a:sym typeface="Nanum Gothic Coding"/>
            </a:endParaRPr>
          </a:p>
          <a:p>
            <a:pPr indent="0" lvl="0" marL="0" rtl="0" algn="l">
              <a:spcBef>
                <a:spcPts val="0"/>
              </a:spcBef>
              <a:spcAft>
                <a:spcPts val="0"/>
              </a:spcAft>
              <a:buNone/>
            </a:pPr>
            <a:r>
              <a:rPr lang="ko-KR" sz="1100">
                <a:latin typeface="Nanum Gothic Coding"/>
                <a:ea typeface="Nanum Gothic Coding"/>
                <a:cs typeface="Nanum Gothic Coding"/>
                <a:sym typeface="Nanum Gothic Coding"/>
              </a:rPr>
              <a:t>Fine Tuning 방법</a:t>
            </a:r>
            <a:endParaRPr sz="1100">
              <a:latin typeface="Nanum Gothic Coding"/>
              <a:ea typeface="Nanum Gothic Coding"/>
              <a:cs typeface="Nanum Gothic Coding"/>
              <a:sym typeface="Nanum Gothic Coding"/>
            </a:endParaRPr>
          </a:p>
        </p:txBody>
      </p:sp>
      <p:sp>
        <p:nvSpPr>
          <p:cNvPr id="489" name="Google Shape;489;gd447a5a14d_3_240"/>
          <p:cNvSpPr/>
          <p:nvPr/>
        </p:nvSpPr>
        <p:spPr>
          <a:xfrm>
            <a:off x="7698250" y="1060975"/>
            <a:ext cx="1184100" cy="461400"/>
          </a:xfrm>
          <a:prstGeom prst="roundRect">
            <a:avLst>
              <a:gd fmla="val 7587" name="adj"/>
            </a:avLst>
          </a:prstGeom>
          <a:solidFill>
            <a:schemeClr val="lt1"/>
          </a:solid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Crop Data</a:t>
            </a:r>
            <a:endParaRPr/>
          </a:p>
        </p:txBody>
      </p:sp>
      <p:sp>
        <p:nvSpPr>
          <p:cNvPr id="490" name="Google Shape;490;gd447a5a14d_3_240"/>
          <p:cNvSpPr/>
          <p:nvPr/>
        </p:nvSpPr>
        <p:spPr>
          <a:xfrm>
            <a:off x="6328700" y="3481538"/>
            <a:ext cx="522300" cy="400200"/>
          </a:xfrm>
          <a:prstGeom prst="roundRect">
            <a:avLst>
              <a:gd fmla="val 758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d447a5a14d_3_240"/>
          <p:cNvSpPr txBox="1"/>
          <p:nvPr/>
        </p:nvSpPr>
        <p:spPr>
          <a:xfrm>
            <a:off x="560300" y="3854400"/>
            <a:ext cx="5683800" cy="29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Layer (type)                 Output Shape              Param #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inception_v3 (Functional)    (None, 4, 4, 2048)        21802784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flatten_1 (Flatten)          (None, 32768)             0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dense_2 (Dense)              (None, 256)               8388864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dropout_1 (Dropout)          (None, 256)               0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dense_3 (Dense)              (None, 1)                 257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Total params: 30,191,905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Trainable params: 14,462,657</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Non-trainable params: 15,729,248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a:latin typeface="Malgun Gothic"/>
              <a:ea typeface="Malgun Gothic"/>
              <a:cs typeface="Malgun Gothic"/>
              <a:sym typeface="Malgun Gothic"/>
            </a:endParaRPr>
          </a:p>
        </p:txBody>
      </p:sp>
      <p:sp>
        <p:nvSpPr>
          <p:cNvPr id="492" name="Google Shape;492;gd447a5a14d_3_240"/>
          <p:cNvSpPr txBox="1"/>
          <p:nvPr/>
        </p:nvSpPr>
        <p:spPr>
          <a:xfrm>
            <a:off x="5987450" y="6314875"/>
            <a:ext cx="17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Malgun Gothic"/>
                <a:ea typeface="Malgun Gothic"/>
                <a:cs typeface="Malgun Gothic"/>
                <a:sym typeface="Malgun Gothic"/>
              </a:rPr>
              <a:t>Model 구조</a:t>
            </a:r>
            <a:endParaRPr>
              <a:latin typeface="Malgun Gothic"/>
              <a:ea typeface="Malgun Gothic"/>
              <a:cs typeface="Malgun Gothic"/>
              <a:sym typeface="Malgun Gothic"/>
            </a:endParaRPr>
          </a:p>
        </p:txBody>
      </p:sp>
      <p:sp>
        <p:nvSpPr>
          <p:cNvPr id="493" name="Google Shape;493;gd447a5a14d_3_240"/>
          <p:cNvSpPr txBox="1"/>
          <p:nvPr/>
        </p:nvSpPr>
        <p:spPr>
          <a:xfrm>
            <a:off x="4864425" y="2803325"/>
            <a:ext cx="319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 inception_base는 311개의 layer로 구성</a:t>
            </a:r>
            <a:endParaRPr sz="1200">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p:nvPr/>
        </p:nvSpPr>
        <p:spPr>
          <a:xfrm>
            <a:off x="0" y="1485575"/>
            <a:ext cx="9144000" cy="396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txBox="1"/>
          <p:nvPr/>
        </p:nvSpPr>
        <p:spPr>
          <a:xfrm>
            <a:off x="1803000" y="2889750"/>
            <a:ext cx="5558400" cy="1108200"/>
          </a:xfrm>
          <a:prstGeom prst="rect">
            <a:avLst/>
          </a:prstGeom>
          <a:noFill/>
          <a:ln>
            <a:noFill/>
          </a:ln>
        </p:spPr>
        <p:txBody>
          <a:bodyPr anchorCtr="0" anchor="t" bIns="91425" lIns="91425" spcFirstLastPara="1" rIns="91425" wrap="square" tIns="91425">
            <a:spAutoFit/>
          </a:bodyPr>
          <a:lstStyle/>
          <a:p>
            <a:pPr indent="-609600" lvl="0" marL="457200" rtl="0" algn="ctr">
              <a:spcBef>
                <a:spcPts val="0"/>
              </a:spcBef>
              <a:spcAft>
                <a:spcPts val="0"/>
              </a:spcAft>
              <a:buSzPts val="6000"/>
              <a:buFont typeface="Do Hyeon"/>
              <a:buAutoNum type="arabicPeriod"/>
            </a:pPr>
            <a:r>
              <a:rPr b="1" lang="ko-KR" sz="6000">
                <a:latin typeface="Do Hyeon"/>
                <a:ea typeface="Do Hyeon"/>
                <a:cs typeface="Do Hyeon"/>
                <a:sym typeface="Do Hyeon"/>
              </a:rPr>
              <a:t>프로젝트 배경</a:t>
            </a:r>
            <a:endParaRPr b="1" sz="6000">
              <a:latin typeface="Do Hyeon"/>
              <a:ea typeface="Do Hyeon"/>
              <a:cs typeface="Do Hyeon"/>
              <a:sym typeface="Do Hyeo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gd447a5a14d_3_299"/>
          <p:cNvPicPr preferRelativeResize="0"/>
          <p:nvPr/>
        </p:nvPicPr>
        <p:blipFill>
          <a:blip r:embed="rId3">
            <a:alphaModFix/>
          </a:blip>
          <a:stretch>
            <a:fillRect/>
          </a:stretch>
        </p:blipFill>
        <p:spPr>
          <a:xfrm>
            <a:off x="626975" y="1421350"/>
            <a:ext cx="7890049" cy="5023700"/>
          </a:xfrm>
          <a:prstGeom prst="rect">
            <a:avLst/>
          </a:prstGeom>
          <a:noFill/>
          <a:ln>
            <a:noFill/>
          </a:ln>
        </p:spPr>
      </p:pic>
      <p:sp>
        <p:nvSpPr>
          <p:cNvPr id="499" name="Google Shape;499;gd447a5a14d_3_299"/>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d447a5a14d_3_299"/>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2600">
                <a:solidFill>
                  <a:schemeClr val="dk1"/>
                </a:solidFill>
                <a:latin typeface="Do Hyeon"/>
                <a:ea typeface="Do Hyeon"/>
                <a:cs typeface="Do Hyeon"/>
                <a:sym typeface="Do Hyeon"/>
              </a:rPr>
              <a:t>(Fine Tuning InceptionV3 Modeling)</a:t>
            </a:r>
            <a:endParaRPr sz="2200">
              <a:solidFill>
                <a:schemeClr val="dk1"/>
              </a:solidFill>
              <a:latin typeface="Do Hyeon"/>
              <a:ea typeface="Do Hyeon"/>
              <a:cs typeface="Do Hyeon"/>
              <a:sym typeface="Do Hyeon"/>
            </a:endParaRPr>
          </a:p>
        </p:txBody>
      </p:sp>
      <p:sp>
        <p:nvSpPr>
          <p:cNvPr id="501" name="Google Shape;501;gd447a5a14d_3_299"/>
          <p:cNvSpPr/>
          <p:nvPr/>
        </p:nvSpPr>
        <p:spPr>
          <a:xfrm>
            <a:off x="7698250" y="1060975"/>
            <a:ext cx="1184100" cy="461400"/>
          </a:xfrm>
          <a:prstGeom prst="roundRect">
            <a:avLst>
              <a:gd fmla="val 7587" name="adj"/>
            </a:avLst>
          </a:prstGeom>
          <a:solidFill>
            <a:schemeClr val="lt1"/>
          </a:solid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Crop Data</a:t>
            </a:r>
            <a:endParaRPr/>
          </a:p>
        </p:txBody>
      </p:sp>
      <p:sp>
        <p:nvSpPr>
          <p:cNvPr id="502" name="Google Shape;502;gd447a5a14d_3_299"/>
          <p:cNvSpPr txBox="1"/>
          <p:nvPr/>
        </p:nvSpPr>
        <p:spPr>
          <a:xfrm>
            <a:off x="1160700" y="6396075"/>
            <a:ext cx="6822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solidFill>
                  <a:schemeClr val="dk1"/>
                </a:solidFill>
                <a:highlight>
                  <a:srgbClr val="FFFFFF"/>
                </a:highlight>
                <a:latin typeface="Nanum Gothic Coding"/>
                <a:ea typeface="Nanum Gothic Coding"/>
                <a:cs typeface="Nanum Gothic Coding"/>
                <a:sym typeface="Nanum Gothic Coding"/>
              </a:rPr>
              <a:t>Loss 0.09568    Accuracy 0.97166    Recall 0.93296     Precision 0.98817</a:t>
            </a:r>
            <a:endParaRPr sz="1200">
              <a:solidFill>
                <a:srgbClr val="212121"/>
              </a:solidFill>
              <a:highlight>
                <a:srgbClr val="FFFFFF"/>
              </a:highlight>
              <a:latin typeface="Nanum Gothic Coding"/>
              <a:ea typeface="Nanum Gothic Coding"/>
              <a:cs typeface="Nanum Gothic Coding"/>
              <a:sym typeface="Nanum Gothic Coding"/>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gd447a5a14d_3_366"/>
          <p:cNvPicPr preferRelativeResize="0"/>
          <p:nvPr/>
        </p:nvPicPr>
        <p:blipFill>
          <a:blip r:embed="rId3">
            <a:alphaModFix/>
          </a:blip>
          <a:stretch>
            <a:fillRect/>
          </a:stretch>
        </p:blipFill>
        <p:spPr>
          <a:xfrm>
            <a:off x="1160700" y="1437650"/>
            <a:ext cx="6637416" cy="4593051"/>
          </a:xfrm>
          <a:prstGeom prst="rect">
            <a:avLst/>
          </a:prstGeom>
          <a:noFill/>
          <a:ln>
            <a:noFill/>
          </a:ln>
        </p:spPr>
      </p:pic>
      <p:sp>
        <p:nvSpPr>
          <p:cNvPr id="508" name="Google Shape;508;gd447a5a14d_3_366"/>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d447a5a14d_3_366"/>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(Fine Tuning Xception Modeling)</a:t>
            </a:r>
            <a:endParaRPr sz="3000">
              <a:solidFill>
                <a:schemeClr val="dk1"/>
              </a:solidFill>
              <a:latin typeface="Do Hyeon"/>
              <a:ea typeface="Do Hyeon"/>
              <a:cs typeface="Do Hyeon"/>
              <a:sym typeface="Do Hyeon"/>
            </a:endParaRPr>
          </a:p>
        </p:txBody>
      </p:sp>
      <p:sp>
        <p:nvSpPr>
          <p:cNvPr id="510" name="Google Shape;510;gd447a5a14d_3_366"/>
          <p:cNvSpPr txBox="1"/>
          <p:nvPr/>
        </p:nvSpPr>
        <p:spPr>
          <a:xfrm>
            <a:off x="4783200" y="6534900"/>
            <a:ext cx="42084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900">
                <a:latin typeface="Malgun Gothic"/>
                <a:ea typeface="Malgun Gothic"/>
                <a:cs typeface="Malgun Gothic"/>
                <a:sym typeface="Malgun Gothic"/>
              </a:rPr>
              <a:t>출처 : </a:t>
            </a:r>
            <a:r>
              <a:rPr lang="ko-KR" sz="900">
                <a:latin typeface="Malgun Gothic"/>
                <a:ea typeface="Malgun Gothic"/>
                <a:cs typeface="Malgun Gothic"/>
                <a:sym typeface="Malgun Gothic"/>
              </a:rPr>
              <a:t>https://sike6054.github.io/blog/paper/fifth-post/</a:t>
            </a:r>
            <a:endParaRPr sz="900">
              <a:latin typeface="Malgun Gothic"/>
              <a:ea typeface="Malgun Gothic"/>
              <a:cs typeface="Malgun Gothic"/>
              <a:sym typeface="Malgun Gothic"/>
            </a:endParaRPr>
          </a:p>
        </p:txBody>
      </p:sp>
      <p:sp>
        <p:nvSpPr>
          <p:cNvPr id="511" name="Google Shape;511;gd447a5a14d_3_366"/>
          <p:cNvSpPr txBox="1"/>
          <p:nvPr/>
        </p:nvSpPr>
        <p:spPr>
          <a:xfrm>
            <a:off x="3367250" y="5976100"/>
            <a:ext cx="230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Xception</a:t>
            </a:r>
            <a:r>
              <a:rPr lang="ko-KR">
                <a:latin typeface="Malgun Gothic"/>
                <a:ea typeface="Malgun Gothic"/>
                <a:cs typeface="Malgun Gothic"/>
                <a:sym typeface="Malgun Gothic"/>
              </a:rPr>
              <a:t>  구조</a:t>
            </a:r>
            <a:endParaRPr>
              <a:latin typeface="Malgun Gothic"/>
              <a:ea typeface="Malgun Gothic"/>
              <a:cs typeface="Malgun Gothic"/>
              <a:sym typeface="Malgun Gothic"/>
            </a:endParaRPr>
          </a:p>
        </p:txBody>
      </p:sp>
      <p:sp>
        <p:nvSpPr>
          <p:cNvPr id="512" name="Google Shape;512;gd447a5a14d_3_366"/>
          <p:cNvSpPr/>
          <p:nvPr/>
        </p:nvSpPr>
        <p:spPr>
          <a:xfrm>
            <a:off x="7580450" y="1060975"/>
            <a:ext cx="1302000" cy="461400"/>
          </a:xfrm>
          <a:prstGeom prst="roundRect">
            <a:avLst>
              <a:gd fmla="val 7587" name="adj"/>
            </a:avLst>
          </a:prstGeom>
          <a:solidFill>
            <a:schemeClr val="lt1"/>
          </a:solid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Capture</a:t>
            </a:r>
            <a:r>
              <a:rPr lang="ko-KR"/>
              <a:t>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d447a5a14d_3_378"/>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d447a5a14d_3_378"/>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(Fine Tuning Xception Modeling)</a:t>
            </a:r>
            <a:endParaRPr sz="3000">
              <a:solidFill>
                <a:schemeClr val="dk1"/>
              </a:solidFill>
              <a:latin typeface="Do Hyeon"/>
              <a:ea typeface="Do Hyeon"/>
              <a:cs typeface="Do Hyeon"/>
              <a:sym typeface="Do Hyeon"/>
            </a:endParaRPr>
          </a:p>
        </p:txBody>
      </p:sp>
      <p:sp>
        <p:nvSpPr>
          <p:cNvPr id="519" name="Google Shape;519;gd447a5a14d_3_378"/>
          <p:cNvSpPr/>
          <p:nvPr/>
        </p:nvSpPr>
        <p:spPr>
          <a:xfrm>
            <a:off x="7580450" y="1060975"/>
            <a:ext cx="1302000" cy="461400"/>
          </a:xfrm>
          <a:prstGeom prst="roundRect">
            <a:avLst>
              <a:gd fmla="val 7587" name="adj"/>
            </a:avLst>
          </a:prstGeom>
          <a:solidFill>
            <a:schemeClr val="lt1"/>
          </a:solid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Capture Data</a:t>
            </a:r>
            <a:endParaRPr/>
          </a:p>
        </p:txBody>
      </p:sp>
      <p:sp>
        <p:nvSpPr>
          <p:cNvPr id="520" name="Google Shape;520;gd447a5a14d_3_378"/>
          <p:cNvSpPr/>
          <p:nvPr/>
        </p:nvSpPr>
        <p:spPr>
          <a:xfrm>
            <a:off x="2124225" y="1989150"/>
            <a:ext cx="1184100" cy="23517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d447a5a14d_3_378"/>
          <p:cNvSpPr txBox="1"/>
          <p:nvPr/>
        </p:nvSpPr>
        <p:spPr>
          <a:xfrm>
            <a:off x="659325" y="3069850"/>
            <a:ext cx="14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Xception</a:t>
            </a:r>
            <a:r>
              <a:rPr lang="ko-KR">
                <a:latin typeface="Malgun Gothic"/>
                <a:ea typeface="Malgun Gothic"/>
                <a:cs typeface="Malgun Gothic"/>
                <a:sym typeface="Malgun Gothic"/>
              </a:rPr>
              <a:t> Base</a:t>
            </a:r>
            <a:endParaRPr>
              <a:latin typeface="Malgun Gothic"/>
              <a:ea typeface="Malgun Gothic"/>
              <a:cs typeface="Malgun Gothic"/>
              <a:sym typeface="Malgun Gothic"/>
            </a:endParaRPr>
          </a:p>
        </p:txBody>
      </p:sp>
      <p:sp>
        <p:nvSpPr>
          <p:cNvPr id="522" name="Google Shape;522;gd447a5a14d_3_378"/>
          <p:cNvSpPr/>
          <p:nvPr/>
        </p:nvSpPr>
        <p:spPr>
          <a:xfrm>
            <a:off x="2124225" y="4460275"/>
            <a:ext cx="1184100" cy="7653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d447a5a14d_3_378"/>
          <p:cNvSpPr txBox="1"/>
          <p:nvPr/>
        </p:nvSpPr>
        <p:spPr>
          <a:xfrm>
            <a:off x="1265750" y="4642825"/>
            <a:ext cx="10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Top</a:t>
            </a:r>
            <a:endParaRPr>
              <a:latin typeface="Malgun Gothic"/>
              <a:ea typeface="Malgun Gothic"/>
              <a:cs typeface="Malgun Gothic"/>
              <a:sym typeface="Malgun Gothic"/>
            </a:endParaRPr>
          </a:p>
        </p:txBody>
      </p:sp>
      <p:sp>
        <p:nvSpPr>
          <p:cNvPr id="524" name="Google Shape;524;gd447a5a14d_3_378"/>
          <p:cNvSpPr txBox="1"/>
          <p:nvPr/>
        </p:nvSpPr>
        <p:spPr>
          <a:xfrm>
            <a:off x="2124225" y="3061888"/>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Untrainable</a:t>
            </a:r>
            <a:endParaRPr>
              <a:latin typeface="Malgun Gothic"/>
              <a:ea typeface="Malgun Gothic"/>
              <a:cs typeface="Malgun Gothic"/>
              <a:sym typeface="Malgun Gothic"/>
            </a:endParaRPr>
          </a:p>
        </p:txBody>
      </p:sp>
      <p:sp>
        <p:nvSpPr>
          <p:cNvPr id="525" name="Google Shape;525;gd447a5a14d_3_378"/>
          <p:cNvSpPr txBox="1"/>
          <p:nvPr/>
        </p:nvSpPr>
        <p:spPr>
          <a:xfrm>
            <a:off x="2079825" y="46428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Trainable</a:t>
            </a:r>
            <a:endParaRPr>
              <a:latin typeface="Malgun Gothic"/>
              <a:ea typeface="Malgun Gothic"/>
              <a:cs typeface="Malgun Gothic"/>
              <a:sym typeface="Malgun Gothic"/>
            </a:endParaRPr>
          </a:p>
        </p:txBody>
      </p:sp>
      <p:cxnSp>
        <p:nvCxnSpPr>
          <p:cNvPr id="526" name="Google Shape;526;gd447a5a14d_3_378"/>
          <p:cNvCxnSpPr/>
          <p:nvPr/>
        </p:nvCxnSpPr>
        <p:spPr>
          <a:xfrm>
            <a:off x="3900900" y="3429000"/>
            <a:ext cx="1342200" cy="0"/>
          </a:xfrm>
          <a:prstGeom prst="straightConnector1">
            <a:avLst/>
          </a:prstGeom>
          <a:noFill/>
          <a:ln cap="flat" cmpd="sng" w="38100">
            <a:solidFill>
              <a:srgbClr val="434343"/>
            </a:solidFill>
            <a:prstDash val="solid"/>
            <a:round/>
            <a:headEnd len="med" w="med" type="none"/>
            <a:tailEnd len="med" w="med" type="triangle"/>
          </a:ln>
        </p:spPr>
      </p:cxnSp>
      <p:sp>
        <p:nvSpPr>
          <p:cNvPr id="527" name="Google Shape;527;gd447a5a14d_3_378"/>
          <p:cNvSpPr/>
          <p:nvPr/>
        </p:nvSpPr>
        <p:spPr>
          <a:xfrm>
            <a:off x="6609200" y="1989150"/>
            <a:ext cx="1184100" cy="23517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d447a5a14d_3_378"/>
          <p:cNvSpPr/>
          <p:nvPr/>
        </p:nvSpPr>
        <p:spPr>
          <a:xfrm>
            <a:off x="6609200" y="4460275"/>
            <a:ext cx="1184100" cy="765300"/>
          </a:xfrm>
          <a:prstGeom prst="roundRect">
            <a:avLst>
              <a:gd fmla="val 7587"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d447a5a14d_3_378"/>
          <p:cNvSpPr txBox="1"/>
          <p:nvPr/>
        </p:nvSpPr>
        <p:spPr>
          <a:xfrm>
            <a:off x="5750725" y="4642825"/>
            <a:ext cx="10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Top</a:t>
            </a:r>
            <a:endParaRPr>
              <a:latin typeface="Malgun Gothic"/>
              <a:ea typeface="Malgun Gothic"/>
              <a:cs typeface="Malgun Gothic"/>
              <a:sym typeface="Malgun Gothic"/>
            </a:endParaRPr>
          </a:p>
        </p:txBody>
      </p:sp>
      <p:sp>
        <p:nvSpPr>
          <p:cNvPr id="530" name="Google Shape;530;gd447a5a14d_3_378"/>
          <p:cNvSpPr txBox="1"/>
          <p:nvPr/>
        </p:nvSpPr>
        <p:spPr>
          <a:xfrm>
            <a:off x="6564800" y="27757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Untrainable</a:t>
            </a:r>
            <a:endParaRPr>
              <a:latin typeface="Malgun Gothic"/>
              <a:ea typeface="Malgun Gothic"/>
              <a:cs typeface="Malgun Gothic"/>
              <a:sym typeface="Malgun Gothic"/>
            </a:endParaRPr>
          </a:p>
        </p:txBody>
      </p:sp>
      <p:sp>
        <p:nvSpPr>
          <p:cNvPr id="531" name="Google Shape;531;gd447a5a14d_3_378"/>
          <p:cNvSpPr txBox="1"/>
          <p:nvPr/>
        </p:nvSpPr>
        <p:spPr>
          <a:xfrm>
            <a:off x="6564800" y="4642813"/>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Trainable</a:t>
            </a:r>
            <a:endParaRPr>
              <a:latin typeface="Malgun Gothic"/>
              <a:ea typeface="Malgun Gothic"/>
              <a:cs typeface="Malgun Gothic"/>
              <a:sym typeface="Malgun Gothic"/>
            </a:endParaRPr>
          </a:p>
        </p:txBody>
      </p:sp>
      <p:sp>
        <p:nvSpPr>
          <p:cNvPr id="532" name="Google Shape;532;gd447a5a14d_3_378"/>
          <p:cNvSpPr txBox="1"/>
          <p:nvPr/>
        </p:nvSpPr>
        <p:spPr>
          <a:xfrm>
            <a:off x="6564800" y="3852350"/>
            <a:ext cx="12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Trainable</a:t>
            </a:r>
            <a:endParaRPr>
              <a:latin typeface="Malgun Gothic"/>
              <a:ea typeface="Malgun Gothic"/>
              <a:cs typeface="Malgun Gothic"/>
              <a:sym typeface="Malgun Gothic"/>
            </a:endParaRPr>
          </a:p>
        </p:txBody>
      </p:sp>
      <p:cxnSp>
        <p:nvCxnSpPr>
          <p:cNvPr id="533" name="Google Shape;533;gd447a5a14d_3_378"/>
          <p:cNvCxnSpPr/>
          <p:nvPr/>
        </p:nvCxnSpPr>
        <p:spPr>
          <a:xfrm rot="10800000">
            <a:off x="6449000" y="3668725"/>
            <a:ext cx="1464900" cy="0"/>
          </a:xfrm>
          <a:prstGeom prst="straightConnector1">
            <a:avLst/>
          </a:prstGeom>
          <a:noFill/>
          <a:ln cap="flat" cmpd="sng" w="38100">
            <a:solidFill>
              <a:srgbClr val="E06666"/>
            </a:solidFill>
            <a:prstDash val="dash"/>
            <a:round/>
            <a:headEnd len="med" w="med" type="none"/>
            <a:tailEnd len="med" w="med" type="none"/>
          </a:ln>
        </p:spPr>
      </p:cxnSp>
      <p:sp>
        <p:nvSpPr>
          <p:cNvPr id="534" name="Google Shape;534;gd447a5a14d_3_378"/>
          <p:cNvSpPr txBox="1"/>
          <p:nvPr/>
        </p:nvSpPr>
        <p:spPr>
          <a:xfrm>
            <a:off x="374850" y="5546175"/>
            <a:ext cx="13290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KR">
                <a:latin typeface="Malgun Gothic"/>
                <a:ea typeface="Malgun Gothic"/>
                <a:cs typeface="Malgun Gothic"/>
                <a:sym typeface="Malgun Gothic"/>
              </a:rPr>
              <a:t>Epoch</a:t>
            </a:r>
            <a:endParaRPr>
              <a:latin typeface="Malgun Gothic"/>
              <a:ea typeface="Malgun Gothic"/>
              <a:cs typeface="Malgun Gothic"/>
              <a:sym typeface="Malgun Gothic"/>
            </a:endParaRPr>
          </a:p>
          <a:p>
            <a:pPr indent="0" lvl="0" marL="0" rtl="0" algn="l">
              <a:lnSpc>
                <a:spcPct val="150000"/>
              </a:lnSpc>
              <a:spcBef>
                <a:spcPts val="0"/>
              </a:spcBef>
              <a:spcAft>
                <a:spcPts val="0"/>
              </a:spcAft>
              <a:buNone/>
            </a:pPr>
            <a:r>
              <a:rPr lang="ko-KR">
                <a:latin typeface="Malgun Gothic"/>
                <a:ea typeface="Malgun Gothic"/>
                <a:cs typeface="Malgun Gothic"/>
                <a:sym typeface="Malgun Gothic"/>
              </a:rPr>
              <a:t>Learning Rate</a:t>
            </a:r>
            <a:endParaRPr>
              <a:latin typeface="Malgun Gothic"/>
              <a:ea typeface="Malgun Gothic"/>
              <a:cs typeface="Malgun Gothic"/>
              <a:sym typeface="Malgun Gothic"/>
            </a:endParaRPr>
          </a:p>
        </p:txBody>
      </p:sp>
      <p:sp>
        <p:nvSpPr>
          <p:cNvPr id="535" name="Google Shape;535;gd447a5a14d_3_378"/>
          <p:cNvSpPr txBox="1"/>
          <p:nvPr/>
        </p:nvSpPr>
        <p:spPr>
          <a:xfrm>
            <a:off x="2096175" y="5546175"/>
            <a:ext cx="13290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ko-KR">
                <a:latin typeface="Malgun Gothic"/>
                <a:ea typeface="Malgun Gothic"/>
                <a:cs typeface="Malgun Gothic"/>
                <a:sym typeface="Malgun Gothic"/>
              </a:rPr>
              <a:t>10</a:t>
            </a:r>
            <a:endParaRPr>
              <a:latin typeface="Malgun Gothic"/>
              <a:ea typeface="Malgun Gothic"/>
              <a:cs typeface="Malgun Gothic"/>
              <a:sym typeface="Malgun Gothic"/>
            </a:endParaRPr>
          </a:p>
          <a:p>
            <a:pPr indent="0" lvl="0" marL="0" rtl="0" algn="ctr">
              <a:lnSpc>
                <a:spcPct val="150000"/>
              </a:lnSpc>
              <a:spcBef>
                <a:spcPts val="0"/>
              </a:spcBef>
              <a:spcAft>
                <a:spcPts val="0"/>
              </a:spcAft>
              <a:buNone/>
            </a:pPr>
            <a:r>
              <a:rPr lang="ko-KR">
                <a:latin typeface="Malgun Gothic"/>
                <a:ea typeface="Malgun Gothic"/>
                <a:cs typeface="Malgun Gothic"/>
                <a:sym typeface="Malgun Gothic"/>
              </a:rPr>
              <a:t>0.000001</a:t>
            </a:r>
            <a:endParaRPr>
              <a:latin typeface="Malgun Gothic"/>
              <a:ea typeface="Malgun Gothic"/>
              <a:cs typeface="Malgun Gothic"/>
              <a:sym typeface="Malgun Gothic"/>
            </a:endParaRPr>
          </a:p>
        </p:txBody>
      </p:sp>
      <p:sp>
        <p:nvSpPr>
          <p:cNvPr id="536" name="Google Shape;536;gd447a5a14d_3_378"/>
          <p:cNvSpPr txBox="1"/>
          <p:nvPr/>
        </p:nvSpPr>
        <p:spPr>
          <a:xfrm>
            <a:off x="6536750" y="5538225"/>
            <a:ext cx="1329000" cy="723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ko-KR">
                <a:latin typeface="Malgun Gothic"/>
                <a:ea typeface="Malgun Gothic"/>
                <a:cs typeface="Malgun Gothic"/>
                <a:sym typeface="Malgun Gothic"/>
              </a:rPr>
              <a:t>50</a:t>
            </a:r>
            <a:endParaRPr>
              <a:latin typeface="Malgun Gothic"/>
              <a:ea typeface="Malgun Gothic"/>
              <a:cs typeface="Malgun Gothic"/>
              <a:sym typeface="Malgun Gothic"/>
            </a:endParaRPr>
          </a:p>
          <a:p>
            <a:pPr indent="0" lvl="0" marL="0" rtl="0" algn="ctr">
              <a:lnSpc>
                <a:spcPct val="150000"/>
              </a:lnSpc>
              <a:spcBef>
                <a:spcPts val="0"/>
              </a:spcBef>
              <a:spcAft>
                <a:spcPts val="0"/>
              </a:spcAft>
              <a:buNone/>
            </a:pPr>
            <a:r>
              <a:rPr lang="ko-KR">
                <a:latin typeface="Malgun Gothic"/>
                <a:ea typeface="Malgun Gothic"/>
                <a:cs typeface="Malgun Gothic"/>
                <a:sym typeface="Malgun Gothic"/>
              </a:rPr>
              <a:t>0.0000005</a:t>
            </a:r>
            <a:endParaRPr>
              <a:latin typeface="Malgun Gothic"/>
              <a:ea typeface="Malgun Gothic"/>
              <a:cs typeface="Malgun Gothic"/>
              <a:sym typeface="Malgun Gothic"/>
            </a:endParaRPr>
          </a:p>
        </p:txBody>
      </p:sp>
      <p:cxnSp>
        <p:nvCxnSpPr>
          <p:cNvPr id="537" name="Google Shape;537;gd447a5a14d_3_378"/>
          <p:cNvCxnSpPr/>
          <p:nvPr/>
        </p:nvCxnSpPr>
        <p:spPr>
          <a:xfrm>
            <a:off x="3900900" y="5907825"/>
            <a:ext cx="1342200" cy="0"/>
          </a:xfrm>
          <a:prstGeom prst="straightConnector1">
            <a:avLst/>
          </a:prstGeom>
          <a:noFill/>
          <a:ln cap="flat" cmpd="sng" w="38100">
            <a:solidFill>
              <a:srgbClr val="434343"/>
            </a:solidFill>
            <a:prstDash val="solid"/>
            <a:round/>
            <a:headEnd len="med" w="med" type="none"/>
            <a:tailEnd len="med" w="med" type="triangle"/>
          </a:ln>
        </p:spPr>
      </p:cxnSp>
      <p:sp>
        <p:nvSpPr>
          <p:cNvPr id="538" name="Google Shape;538;gd447a5a14d_3_378"/>
          <p:cNvSpPr txBox="1"/>
          <p:nvPr/>
        </p:nvSpPr>
        <p:spPr>
          <a:xfrm>
            <a:off x="5144300" y="3084888"/>
            <a:ext cx="14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Malgun Gothic"/>
                <a:ea typeface="Malgun Gothic"/>
                <a:cs typeface="Malgun Gothic"/>
                <a:sym typeface="Malgun Gothic"/>
              </a:rPr>
              <a:t>Xception Base</a:t>
            </a:r>
            <a:endParaRPr>
              <a:latin typeface="Malgun Gothic"/>
              <a:ea typeface="Malgun Gothic"/>
              <a:cs typeface="Malgun Gothic"/>
              <a:sym typeface="Malgun Gothic"/>
            </a:endParaRPr>
          </a:p>
        </p:txBody>
      </p:sp>
      <p:sp>
        <p:nvSpPr>
          <p:cNvPr id="539" name="Google Shape;539;gd447a5a14d_3_378"/>
          <p:cNvSpPr txBox="1"/>
          <p:nvPr/>
        </p:nvSpPr>
        <p:spPr>
          <a:xfrm>
            <a:off x="7865750" y="2708275"/>
            <a:ext cx="11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Malgun Gothic"/>
                <a:ea typeface="Malgun Gothic"/>
                <a:cs typeface="Malgun Gothic"/>
                <a:sym typeface="Malgun Gothic"/>
              </a:rPr>
              <a:t>block1~11</a:t>
            </a:r>
            <a:endParaRPr>
              <a:latin typeface="Malgun Gothic"/>
              <a:ea typeface="Malgun Gothic"/>
              <a:cs typeface="Malgun Gothic"/>
              <a:sym typeface="Malgun Gothic"/>
            </a:endParaRPr>
          </a:p>
        </p:txBody>
      </p:sp>
      <p:sp>
        <p:nvSpPr>
          <p:cNvPr id="540" name="Google Shape;540;gd447a5a14d_3_378"/>
          <p:cNvSpPr txBox="1"/>
          <p:nvPr/>
        </p:nvSpPr>
        <p:spPr>
          <a:xfrm>
            <a:off x="7913900" y="3852350"/>
            <a:ext cx="11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chemeClr val="dk1"/>
                </a:solidFill>
                <a:latin typeface="Malgun Gothic"/>
                <a:ea typeface="Malgun Gothic"/>
                <a:cs typeface="Malgun Gothic"/>
                <a:sym typeface="Malgun Gothic"/>
              </a:rPr>
              <a:t>block12~14</a:t>
            </a:r>
            <a:endParaRPr>
              <a:latin typeface="Malgun Gothic"/>
              <a:ea typeface="Malgun Gothic"/>
              <a:cs typeface="Malgun Gothic"/>
              <a:sym typeface="Malgun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d447a5a14d_3_431"/>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d447a5a14d_3_431"/>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(Fine Tuning Xception Modeling)</a:t>
            </a:r>
            <a:endParaRPr sz="3000">
              <a:solidFill>
                <a:schemeClr val="dk1"/>
              </a:solidFill>
              <a:latin typeface="Do Hyeon"/>
              <a:ea typeface="Do Hyeon"/>
              <a:cs typeface="Do Hyeon"/>
              <a:sym typeface="Do Hyeon"/>
            </a:endParaRPr>
          </a:p>
        </p:txBody>
      </p:sp>
      <p:sp>
        <p:nvSpPr>
          <p:cNvPr id="547" name="Google Shape;547;gd447a5a14d_3_431"/>
          <p:cNvSpPr/>
          <p:nvPr/>
        </p:nvSpPr>
        <p:spPr>
          <a:xfrm>
            <a:off x="7580450" y="1060975"/>
            <a:ext cx="1302000" cy="461400"/>
          </a:xfrm>
          <a:prstGeom prst="roundRect">
            <a:avLst>
              <a:gd fmla="val 7587" name="adj"/>
            </a:avLst>
          </a:prstGeom>
          <a:solidFill>
            <a:schemeClr val="lt1"/>
          </a:solid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Capture Data</a:t>
            </a:r>
            <a:endParaRPr/>
          </a:p>
        </p:txBody>
      </p:sp>
      <p:sp>
        <p:nvSpPr>
          <p:cNvPr id="548" name="Google Shape;548;gd447a5a14d_3_431"/>
          <p:cNvSpPr txBox="1"/>
          <p:nvPr/>
        </p:nvSpPr>
        <p:spPr>
          <a:xfrm>
            <a:off x="1441675" y="1818438"/>
            <a:ext cx="230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549" name="Google Shape;549;gd447a5a14d_3_431"/>
          <p:cNvSpPr txBox="1"/>
          <p:nvPr/>
        </p:nvSpPr>
        <p:spPr>
          <a:xfrm>
            <a:off x="737975" y="1522363"/>
            <a:ext cx="4783500" cy="1873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ko-KR" sz="1200">
                <a:solidFill>
                  <a:schemeClr val="dk1"/>
                </a:solidFill>
                <a:highlight>
                  <a:srgbClr val="FFFFFE"/>
                </a:highlight>
                <a:latin typeface="Courier New"/>
                <a:ea typeface="Courier New"/>
                <a:cs typeface="Courier New"/>
                <a:sym typeface="Courier New"/>
              </a:rPr>
              <a:t>flag = </a:t>
            </a:r>
            <a:r>
              <a:rPr lang="ko-KR" sz="1200">
                <a:solidFill>
                  <a:srgbClr val="0000FF"/>
                </a:solidFill>
                <a:highlight>
                  <a:srgbClr val="FFFFFE"/>
                </a:highlight>
                <a:latin typeface="Courier New"/>
                <a:ea typeface="Courier New"/>
                <a:cs typeface="Courier New"/>
                <a:sym typeface="Courier New"/>
              </a:rPr>
              <a:t>False</a:t>
            </a:r>
            <a:endParaRPr sz="1200">
              <a:solidFill>
                <a:srgbClr val="0000FF"/>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ko-KR" sz="1200">
                <a:solidFill>
                  <a:srgbClr val="AF00DB"/>
                </a:solidFill>
                <a:highlight>
                  <a:srgbClr val="FFFFFE"/>
                </a:highlight>
                <a:latin typeface="Courier New"/>
                <a:ea typeface="Courier New"/>
                <a:cs typeface="Courier New"/>
                <a:sym typeface="Courier New"/>
              </a:rPr>
              <a:t>for</a:t>
            </a:r>
            <a:r>
              <a:rPr lang="ko-KR" sz="1200">
                <a:solidFill>
                  <a:schemeClr val="dk1"/>
                </a:solidFill>
                <a:highlight>
                  <a:srgbClr val="FFFFFE"/>
                </a:highlight>
                <a:latin typeface="Courier New"/>
                <a:ea typeface="Courier New"/>
                <a:cs typeface="Courier New"/>
                <a:sym typeface="Courier New"/>
              </a:rPr>
              <a:t> layer </a:t>
            </a:r>
            <a:r>
              <a:rPr lang="ko-KR" sz="1200">
                <a:solidFill>
                  <a:srgbClr val="0000FF"/>
                </a:solidFill>
                <a:highlight>
                  <a:srgbClr val="FFFFFE"/>
                </a:highlight>
                <a:latin typeface="Courier New"/>
                <a:ea typeface="Courier New"/>
                <a:cs typeface="Courier New"/>
                <a:sym typeface="Courier New"/>
              </a:rPr>
              <a:t>in</a:t>
            </a:r>
            <a:r>
              <a:rPr lang="ko-KR" sz="1200">
                <a:solidFill>
                  <a:schemeClr val="dk1"/>
                </a:solidFill>
                <a:highlight>
                  <a:srgbClr val="FFFFFE"/>
                </a:highlight>
                <a:latin typeface="Courier New"/>
                <a:ea typeface="Courier New"/>
                <a:cs typeface="Courier New"/>
                <a:sym typeface="Courier New"/>
              </a:rPr>
              <a:t> xception_base.layers :</a:t>
            </a:r>
            <a:endParaRPr sz="12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ko-KR" sz="1200">
                <a:solidFill>
                  <a:schemeClr val="dk1"/>
                </a:solidFill>
                <a:highlight>
                  <a:srgbClr val="FFFFFE"/>
                </a:highlight>
                <a:latin typeface="Courier New"/>
                <a:ea typeface="Courier New"/>
                <a:cs typeface="Courier New"/>
                <a:sym typeface="Courier New"/>
              </a:rPr>
              <a:t>    </a:t>
            </a:r>
            <a:r>
              <a:rPr lang="ko-KR" sz="1200">
                <a:solidFill>
                  <a:srgbClr val="AF00DB"/>
                </a:solidFill>
                <a:highlight>
                  <a:srgbClr val="FFFFFE"/>
                </a:highlight>
                <a:latin typeface="Courier New"/>
                <a:ea typeface="Courier New"/>
                <a:cs typeface="Courier New"/>
                <a:sym typeface="Courier New"/>
              </a:rPr>
              <a:t>if</a:t>
            </a:r>
            <a:r>
              <a:rPr lang="ko-KR" sz="1200">
                <a:solidFill>
                  <a:schemeClr val="dk1"/>
                </a:solidFill>
                <a:highlight>
                  <a:srgbClr val="FFFFFE"/>
                </a:highlight>
                <a:latin typeface="Courier New"/>
                <a:ea typeface="Courier New"/>
                <a:cs typeface="Courier New"/>
                <a:sym typeface="Courier New"/>
              </a:rPr>
              <a:t> layer.name.startswith(</a:t>
            </a:r>
            <a:r>
              <a:rPr lang="ko-KR" sz="1200">
                <a:solidFill>
                  <a:srgbClr val="A31515"/>
                </a:solidFill>
                <a:highlight>
                  <a:srgbClr val="FFFFFE"/>
                </a:highlight>
                <a:latin typeface="Courier New"/>
                <a:ea typeface="Courier New"/>
                <a:cs typeface="Courier New"/>
                <a:sym typeface="Courier New"/>
              </a:rPr>
              <a:t>'block12'</a:t>
            </a:r>
            <a:r>
              <a:rPr lang="ko-KR" sz="1200">
                <a:solidFill>
                  <a:schemeClr val="dk1"/>
                </a:solidFill>
                <a:highlight>
                  <a:srgbClr val="FFFFFE"/>
                </a:highlight>
                <a:latin typeface="Courier New"/>
                <a:ea typeface="Courier New"/>
                <a:cs typeface="Courier New"/>
                <a:sym typeface="Courier New"/>
              </a:rPr>
              <a:t>) : flag = </a:t>
            </a:r>
            <a:r>
              <a:rPr lang="ko-KR" sz="1200">
                <a:solidFill>
                  <a:srgbClr val="0000FF"/>
                </a:solidFill>
                <a:highlight>
                  <a:srgbClr val="FFFFFE"/>
                </a:highlight>
                <a:latin typeface="Courier New"/>
                <a:ea typeface="Courier New"/>
                <a:cs typeface="Courier New"/>
                <a:sym typeface="Courier New"/>
              </a:rPr>
              <a:t>True</a:t>
            </a:r>
            <a:endParaRPr sz="1200">
              <a:solidFill>
                <a:srgbClr val="0000FF"/>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ko-KR" sz="1200">
                <a:solidFill>
                  <a:schemeClr val="dk1"/>
                </a:solidFill>
                <a:highlight>
                  <a:srgbClr val="FFFFFE"/>
                </a:highlight>
                <a:latin typeface="Courier New"/>
                <a:ea typeface="Courier New"/>
                <a:cs typeface="Courier New"/>
                <a:sym typeface="Courier New"/>
              </a:rPr>
              <a:t>    </a:t>
            </a:r>
            <a:r>
              <a:rPr lang="ko-KR" sz="1200">
                <a:solidFill>
                  <a:srgbClr val="AF00DB"/>
                </a:solidFill>
                <a:highlight>
                  <a:srgbClr val="FFFFFE"/>
                </a:highlight>
                <a:latin typeface="Courier New"/>
                <a:ea typeface="Courier New"/>
                <a:cs typeface="Courier New"/>
                <a:sym typeface="Courier New"/>
              </a:rPr>
              <a:t>if</a:t>
            </a:r>
            <a:r>
              <a:rPr lang="ko-KR" sz="1200">
                <a:solidFill>
                  <a:schemeClr val="dk1"/>
                </a:solidFill>
                <a:highlight>
                  <a:srgbClr val="FFFFFE"/>
                </a:highlight>
                <a:latin typeface="Courier New"/>
                <a:ea typeface="Courier New"/>
                <a:cs typeface="Courier New"/>
                <a:sym typeface="Courier New"/>
              </a:rPr>
              <a:t> flag : layer.trainable = </a:t>
            </a:r>
            <a:r>
              <a:rPr lang="ko-KR" sz="1200">
                <a:solidFill>
                  <a:srgbClr val="0000FF"/>
                </a:solidFill>
                <a:highlight>
                  <a:srgbClr val="FFFFFE"/>
                </a:highlight>
                <a:latin typeface="Courier New"/>
                <a:ea typeface="Courier New"/>
                <a:cs typeface="Courier New"/>
                <a:sym typeface="Courier New"/>
              </a:rPr>
              <a:t>True</a:t>
            </a:r>
            <a:endParaRPr sz="1200">
              <a:solidFill>
                <a:srgbClr val="0000FF"/>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ko-KR" sz="1200">
                <a:solidFill>
                  <a:schemeClr val="dk1"/>
                </a:solidFill>
                <a:highlight>
                  <a:srgbClr val="FFFFFE"/>
                </a:highlight>
                <a:latin typeface="Courier New"/>
                <a:ea typeface="Courier New"/>
                <a:cs typeface="Courier New"/>
                <a:sym typeface="Courier New"/>
              </a:rPr>
              <a:t>    </a:t>
            </a:r>
            <a:r>
              <a:rPr lang="ko-KR" sz="1200">
                <a:solidFill>
                  <a:srgbClr val="AF00DB"/>
                </a:solidFill>
                <a:highlight>
                  <a:srgbClr val="FFFFFE"/>
                </a:highlight>
                <a:latin typeface="Courier New"/>
                <a:ea typeface="Courier New"/>
                <a:cs typeface="Courier New"/>
                <a:sym typeface="Courier New"/>
              </a:rPr>
              <a:t>else</a:t>
            </a:r>
            <a:r>
              <a:rPr lang="ko-KR" sz="1200">
                <a:solidFill>
                  <a:schemeClr val="dk1"/>
                </a:solidFill>
                <a:highlight>
                  <a:srgbClr val="FFFFFE"/>
                </a:highlight>
                <a:latin typeface="Courier New"/>
                <a:ea typeface="Courier New"/>
                <a:cs typeface="Courier New"/>
                <a:sym typeface="Courier New"/>
              </a:rPr>
              <a:t>: layer.trainable = </a:t>
            </a:r>
            <a:r>
              <a:rPr lang="ko-KR" sz="1200">
                <a:solidFill>
                  <a:srgbClr val="0000FF"/>
                </a:solidFill>
                <a:highlight>
                  <a:srgbClr val="FFFFFE"/>
                </a:highlight>
                <a:latin typeface="Courier New"/>
                <a:ea typeface="Courier New"/>
                <a:cs typeface="Courier New"/>
                <a:sym typeface="Courier New"/>
              </a:rPr>
              <a:t>False</a:t>
            </a:r>
            <a:endParaRPr sz="1200">
              <a:solidFill>
                <a:srgbClr val="AF00DB"/>
              </a:solidFill>
              <a:highlight>
                <a:srgbClr val="FFFFFE"/>
              </a:highlight>
              <a:latin typeface="Courier New"/>
              <a:ea typeface="Courier New"/>
              <a:cs typeface="Courier New"/>
              <a:sym typeface="Courier New"/>
            </a:endParaRPr>
          </a:p>
        </p:txBody>
      </p:sp>
      <p:sp>
        <p:nvSpPr>
          <p:cNvPr id="550" name="Google Shape;550;gd447a5a14d_3_431"/>
          <p:cNvSpPr/>
          <p:nvPr/>
        </p:nvSpPr>
        <p:spPr>
          <a:xfrm>
            <a:off x="3340175" y="2071850"/>
            <a:ext cx="1098000" cy="306600"/>
          </a:xfrm>
          <a:prstGeom prst="roundRect">
            <a:avLst>
              <a:gd fmla="val 758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d447a5a14d_3_431"/>
          <p:cNvSpPr txBox="1"/>
          <p:nvPr/>
        </p:nvSpPr>
        <p:spPr>
          <a:xfrm>
            <a:off x="2803175" y="3450788"/>
            <a:ext cx="616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800">
                <a:latin typeface="Malgun Gothic"/>
                <a:ea typeface="Malgun Gothic"/>
                <a:cs typeface="Malgun Gothic"/>
                <a:sym typeface="Malgun Gothic"/>
              </a:rPr>
              <a:t>unfreezing layer를 block14, 13, 12, 11으로 각각 학습</a:t>
            </a:r>
            <a:endParaRPr sz="1800">
              <a:latin typeface="Malgun Gothic"/>
              <a:ea typeface="Malgun Gothic"/>
              <a:cs typeface="Malgun Gothic"/>
              <a:sym typeface="Malgun Gothic"/>
            </a:endParaRPr>
          </a:p>
        </p:txBody>
      </p:sp>
      <p:sp>
        <p:nvSpPr>
          <p:cNvPr id="552" name="Google Shape;552;gd447a5a14d_3_431"/>
          <p:cNvSpPr/>
          <p:nvPr/>
        </p:nvSpPr>
        <p:spPr>
          <a:xfrm>
            <a:off x="6091700" y="3467475"/>
            <a:ext cx="446400" cy="400200"/>
          </a:xfrm>
          <a:prstGeom prst="roundRect">
            <a:avLst>
              <a:gd fmla="val 758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d447a5a14d_3_431"/>
          <p:cNvSpPr txBox="1"/>
          <p:nvPr/>
        </p:nvSpPr>
        <p:spPr>
          <a:xfrm>
            <a:off x="560300" y="3854400"/>
            <a:ext cx="5683800" cy="29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Layer (type)                 Output Shape              Param #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xception (Functional)        (None, 7, 7, 2048)        20861480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flatten_2 (Flatten)          (None, 100352)            0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dense_4 (Dense)              (None, 256)               25690368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dropout_2 (Dropout)          (None, 256)               0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dense_5 (Dense)              (None, 1)                 257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Total params: 46,552,105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Trainable params: 34,092,985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Non-trainable params: 12,459,120</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ko-KR" sz="1050">
                <a:solidFill>
                  <a:srgbClr val="212121"/>
                </a:solidFill>
                <a:highlight>
                  <a:srgbClr val="FFFFFF"/>
                </a:highlight>
                <a:latin typeface="Courier New"/>
                <a:ea typeface="Courier New"/>
                <a:cs typeface="Courier New"/>
                <a:sym typeface="Courier New"/>
              </a:rPr>
              <a:t>_________________________________________________________________</a:t>
            </a:r>
            <a:endParaRPr sz="1050">
              <a:solidFill>
                <a:srgbClr val="212121"/>
              </a:solidFill>
              <a:highlight>
                <a:srgbClr val="FFFFFF"/>
              </a:highlight>
              <a:latin typeface="Courier New"/>
              <a:ea typeface="Courier New"/>
              <a:cs typeface="Courier New"/>
              <a:sym typeface="Courier New"/>
            </a:endParaRPr>
          </a:p>
        </p:txBody>
      </p:sp>
      <p:sp>
        <p:nvSpPr>
          <p:cNvPr id="554" name="Google Shape;554;gd447a5a14d_3_431"/>
          <p:cNvSpPr txBox="1"/>
          <p:nvPr/>
        </p:nvSpPr>
        <p:spPr>
          <a:xfrm>
            <a:off x="5987450" y="6314875"/>
            <a:ext cx="17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Malgun Gothic"/>
                <a:ea typeface="Malgun Gothic"/>
                <a:cs typeface="Malgun Gothic"/>
                <a:sym typeface="Malgun Gothic"/>
              </a:rPr>
              <a:t>Model 구조</a:t>
            </a:r>
            <a:endParaRPr>
              <a:latin typeface="Malgun Gothic"/>
              <a:ea typeface="Malgun Gothic"/>
              <a:cs typeface="Malgun Gothic"/>
              <a:sym typeface="Malgun Gothic"/>
            </a:endParaRPr>
          </a:p>
        </p:txBody>
      </p:sp>
      <p:sp>
        <p:nvSpPr>
          <p:cNvPr id="555" name="Google Shape;555;gd447a5a14d_3_431"/>
          <p:cNvSpPr txBox="1"/>
          <p:nvPr/>
        </p:nvSpPr>
        <p:spPr>
          <a:xfrm>
            <a:off x="4382450" y="2405088"/>
            <a:ext cx="319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 xception</a:t>
            </a:r>
            <a:r>
              <a:rPr lang="ko-KR" sz="1200">
                <a:latin typeface="Malgun Gothic"/>
                <a:ea typeface="Malgun Gothic"/>
                <a:cs typeface="Malgun Gothic"/>
                <a:sym typeface="Malgun Gothic"/>
              </a:rPr>
              <a:t>_base는 block1~14로 구성</a:t>
            </a:r>
            <a:endParaRPr sz="1200">
              <a:latin typeface="Malgun Gothic"/>
              <a:ea typeface="Malgun Gothic"/>
              <a:cs typeface="Malgun Gothic"/>
              <a:sym typeface="Malgun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gd447a5a14d_3_470"/>
          <p:cNvPicPr preferRelativeResize="0"/>
          <p:nvPr/>
        </p:nvPicPr>
        <p:blipFill>
          <a:blip r:embed="rId3">
            <a:alphaModFix/>
          </a:blip>
          <a:stretch>
            <a:fillRect/>
          </a:stretch>
        </p:blipFill>
        <p:spPr>
          <a:xfrm>
            <a:off x="740100" y="1392100"/>
            <a:ext cx="7663800" cy="5098725"/>
          </a:xfrm>
          <a:prstGeom prst="rect">
            <a:avLst/>
          </a:prstGeom>
          <a:noFill/>
          <a:ln>
            <a:noFill/>
          </a:ln>
        </p:spPr>
      </p:pic>
      <p:sp>
        <p:nvSpPr>
          <p:cNvPr id="561" name="Google Shape;561;gd447a5a14d_3_470"/>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d447a5a14d_3_470"/>
          <p:cNvSpPr txBox="1"/>
          <p:nvPr/>
        </p:nvSpPr>
        <p:spPr>
          <a:xfrm>
            <a:off x="271549" y="376100"/>
            <a:ext cx="8494500" cy="53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lang="ko-KR" sz="3000">
                <a:solidFill>
                  <a:schemeClr val="dk1"/>
                </a:solidFill>
                <a:latin typeface="Do Hyeon"/>
                <a:ea typeface="Do Hyeon"/>
                <a:cs typeface="Do Hyeon"/>
                <a:sym typeface="Do Hyeon"/>
              </a:rPr>
              <a:t>(Fine Tuning Xception Modeling)</a:t>
            </a:r>
            <a:endParaRPr sz="3000">
              <a:solidFill>
                <a:schemeClr val="dk1"/>
              </a:solidFill>
              <a:latin typeface="Do Hyeon"/>
              <a:ea typeface="Do Hyeon"/>
              <a:cs typeface="Do Hyeon"/>
              <a:sym typeface="Do Hyeon"/>
            </a:endParaRPr>
          </a:p>
        </p:txBody>
      </p:sp>
      <p:sp>
        <p:nvSpPr>
          <p:cNvPr id="563" name="Google Shape;563;gd447a5a14d_3_470"/>
          <p:cNvSpPr/>
          <p:nvPr/>
        </p:nvSpPr>
        <p:spPr>
          <a:xfrm>
            <a:off x="7580450" y="1060975"/>
            <a:ext cx="1302000" cy="461400"/>
          </a:xfrm>
          <a:prstGeom prst="roundRect">
            <a:avLst>
              <a:gd fmla="val 7587" name="adj"/>
            </a:avLst>
          </a:prstGeom>
          <a:solidFill>
            <a:schemeClr val="lt1"/>
          </a:solid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Capture Data</a:t>
            </a:r>
            <a:endParaRPr/>
          </a:p>
        </p:txBody>
      </p:sp>
      <p:sp>
        <p:nvSpPr>
          <p:cNvPr id="564" name="Google Shape;564;gd447a5a14d_3_470"/>
          <p:cNvSpPr txBox="1"/>
          <p:nvPr/>
        </p:nvSpPr>
        <p:spPr>
          <a:xfrm>
            <a:off x="1160700" y="6396075"/>
            <a:ext cx="6822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solidFill>
                  <a:srgbClr val="212121"/>
                </a:solidFill>
                <a:highlight>
                  <a:srgbClr val="FFFFFF"/>
                </a:highlight>
                <a:latin typeface="Nanum Gothic Coding"/>
                <a:ea typeface="Nanum Gothic Coding"/>
                <a:cs typeface="Nanum Gothic Coding"/>
                <a:sym typeface="Nanum Gothic Coding"/>
              </a:rPr>
              <a:t>Loss 0.16833    Accuracy 0.93810    Recall 0.88360    Precision 0.87895</a:t>
            </a:r>
            <a:endParaRPr sz="1200">
              <a:latin typeface="Nanum Gothic Coding"/>
              <a:ea typeface="Nanum Gothic Coding"/>
              <a:cs typeface="Nanum Gothic Coding"/>
              <a:sym typeface="Nanum Gothic Coding"/>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d447a5a14d_1_42"/>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d447a5a14d_1_42"/>
          <p:cNvSpPr txBox="1"/>
          <p:nvPr/>
        </p:nvSpPr>
        <p:spPr>
          <a:xfrm>
            <a:off x="271549" y="376100"/>
            <a:ext cx="85872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수행결과 및 시연 </a:t>
            </a:r>
            <a:endParaRPr b="1" sz="4000">
              <a:solidFill>
                <a:schemeClr val="dk1"/>
              </a:solidFill>
              <a:latin typeface="Do Hyeon"/>
              <a:ea typeface="Do Hyeon"/>
              <a:cs typeface="Do Hyeon"/>
              <a:sym typeface="Do Hyeon"/>
            </a:endParaRPr>
          </a:p>
        </p:txBody>
      </p:sp>
      <p:pic>
        <p:nvPicPr>
          <p:cNvPr id="571" name="Google Shape;571;gd447a5a14d_1_42"/>
          <p:cNvPicPr preferRelativeResize="0"/>
          <p:nvPr/>
        </p:nvPicPr>
        <p:blipFill>
          <a:blip r:embed="rId3">
            <a:alphaModFix/>
          </a:blip>
          <a:stretch>
            <a:fillRect/>
          </a:stretch>
        </p:blipFill>
        <p:spPr>
          <a:xfrm>
            <a:off x="4715799" y="1553700"/>
            <a:ext cx="4219151" cy="4929237"/>
          </a:xfrm>
          <a:prstGeom prst="rect">
            <a:avLst/>
          </a:prstGeom>
          <a:noFill/>
          <a:ln>
            <a:noFill/>
          </a:ln>
        </p:spPr>
      </p:pic>
      <p:pic>
        <p:nvPicPr>
          <p:cNvPr id="572" name="Google Shape;572;gd447a5a14d_1_42"/>
          <p:cNvPicPr preferRelativeResize="0"/>
          <p:nvPr/>
        </p:nvPicPr>
        <p:blipFill>
          <a:blip r:embed="rId4">
            <a:alphaModFix/>
          </a:blip>
          <a:stretch>
            <a:fillRect/>
          </a:stretch>
        </p:blipFill>
        <p:spPr>
          <a:xfrm>
            <a:off x="300100" y="1553687"/>
            <a:ext cx="4219149" cy="492924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d3548c0e55_2_55"/>
          <p:cNvSpPr/>
          <p:nvPr/>
        </p:nvSpPr>
        <p:spPr>
          <a:xfrm>
            <a:off x="0" y="1485575"/>
            <a:ext cx="9144000" cy="396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d3548c0e55_2_55"/>
          <p:cNvSpPr txBox="1"/>
          <p:nvPr/>
        </p:nvSpPr>
        <p:spPr>
          <a:xfrm>
            <a:off x="0" y="297270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6000">
                <a:latin typeface="Do Hyeon"/>
                <a:ea typeface="Do Hyeon"/>
                <a:cs typeface="Do Hyeon"/>
                <a:sym typeface="Do Hyeon"/>
              </a:rPr>
              <a:t>4</a:t>
            </a:r>
            <a:r>
              <a:rPr b="1" lang="ko-KR" sz="6000">
                <a:latin typeface="Do Hyeon"/>
                <a:ea typeface="Do Hyeon"/>
                <a:cs typeface="Do Hyeon"/>
                <a:sym typeface="Do Hyeon"/>
              </a:rPr>
              <a:t>. 객체 인식 모델링</a:t>
            </a:r>
            <a:endParaRPr b="1" sz="6000">
              <a:latin typeface="Do Hyeon"/>
              <a:ea typeface="Do Hyeon"/>
              <a:cs typeface="Do Hyeon"/>
              <a:sym typeface="Do Hye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d447a5a14d_2_47"/>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d447a5a14d_2_47"/>
          <p:cNvSpPr txBox="1"/>
          <p:nvPr/>
        </p:nvSpPr>
        <p:spPr>
          <a:xfrm>
            <a:off x="271556" y="376112"/>
            <a:ext cx="68043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b="1" lang="ko-KR" sz="3000">
                <a:solidFill>
                  <a:schemeClr val="dk1"/>
                </a:solidFill>
                <a:latin typeface="Do Hyeon"/>
                <a:ea typeface="Do Hyeon"/>
                <a:cs typeface="Do Hyeon"/>
                <a:sym typeface="Do Hyeon"/>
              </a:rPr>
              <a:t>(Labeling)</a:t>
            </a:r>
            <a:endParaRPr b="1" sz="3000">
              <a:solidFill>
                <a:schemeClr val="dk1"/>
              </a:solidFill>
              <a:latin typeface="Do Hyeon"/>
              <a:ea typeface="Do Hyeon"/>
              <a:cs typeface="Do Hyeon"/>
              <a:sym typeface="Do Hyeon"/>
            </a:endParaRPr>
          </a:p>
        </p:txBody>
      </p:sp>
      <p:pic>
        <p:nvPicPr>
          <p:cNvPr id="585" name="Google Shape;585;gd447a5a14d_2_47"/>
          <p:cNvPicPr preferRelativeResize="0"/>
          <p:nvPr/>
        </p:nvPicPr>
        <p:blipFill>
          <a:blip r:embed="rId3">
            <a:alphaModFix/>
          </a:blip>
          <a:stretch>
            <a:fillRect/>
          </a:stretch>
        </p:blipFill>
        <p:spPr>
          <a:xfrm>
            <a:off x="423950" y="2251800"/>
            <a:ext cx="5652375" cy="3780001"/>
          </a:xfrm>
          <a:prstGeom prst="rect">
            <a:avLst/>
          </a:prstGeom>
          <a:noFill/>
          <a:ln>
            <a:noFill/>
          </a:ln>
        </p:spPr>
      </p:pic>
      <p:sp>
        <p:nvSpPr>
          <p:cNvPr id="586" name="Google Shape;586;gd447a5a14d_2_47"/>
          <p:cNvSpPr txBox="1"/>
          <p:nvPr/>
        </p:nvSpPr>
        <p:spPr>
          <a:xfrm>
            <a:off x="423950" y="1588950"/>
            <a:ext cx="76875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anum Gothic Coding"/>
              <a:buChar char="❏"/>
            </a:pPr>
            <a:r>
              <a:rPr b="1" lang="ko-KR">
                <a:latin typeface="Nanum Gothic Coding"/>
                <a:ea typeface="Nanum Gothic Coding"/>
                <a:cs typeface="Nanum Gothic Coding"/>
                <a:sym typeface="Nanum Gothic Coding"/>
              </a:rPr>
              <a:t>Yolo_Mark 프로그램을 사용하여 라벨링</a:t>
            </a:r>
            <a:endParaRPr b="1">
              <a:latin typeface="Nanum Gothic Coding"/>
              <a:ea typeface="Nanum Gothic Coding"/>
              <a:cs typeface="Nanum Gothic Coding"/>
              <a:sym typeface="Nanum Gothic Coding"/>
            </a:endParaRPr>
          </a:p>
        </p:txBody>
      </p:sp>
      <p:sp>
        <p:nvSpPr>
          <p:cNvPr id="587" name="Google Shape;587;gd447a5a14d_2_47"/>
          <p:cNvSpPr txBox="1"/>
          <p:nvPr/>
        </p:nvSpPr>
        <p:spPr>
          <a:xfrm>
            <a:off x="6580113" y="2208400"/>
            <a:ext cx="2339400" cy="646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KR" sz="1200">
                <a:latin typeface="Nanum Gothic Coding"/>
                <a:ea typeface="Nanum Gothic Coding"/>
                <a:cs typeface="Nanum Gothic Coding"/>
                <a:sym typeface="Nanum Gothic Coding"/>
              </a:rPr>
              <a:t>2633개의 이미지를 라벨링하여</a:t>
            </a:r>
            <a:endParaRPr sz="1200">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rPr lang="ko-KR" sz="1200">
                <a:latin typeface="Nanum Gothic Coding"/>
                <a:ea typeface="Nanum Gothic Coding"/>
                <a:cs typeface="Nanum Gothic Coding"/>
                <a:sym typeface="Nanum Gothic Coding"/>
              </a:rPr>
              <a:t>2633개의 마킹정보 파일 획득</a:t>
            </a:r>
            <a:endParaRPr sz="1200">
              <a:latin typeface="Nanum Gothic Coding"/>
              <a:ea typeface="Nanum Gothic Coding"/>
              <a:cs typeface="Nanum Gothic Coding"/>
              <a:sym typeface="Nanum Gothic Coding"/>
            </a:endParaRPr>
          </a:p>
        </p:txBody>
      </p:sp>
      <p:pic>
        <p:nvPicPr>
          <p:cNvPr id="588" name="Google Shape;588;gd447a5a14d_2_47"/>
          <p:cNvPicPr preferRelativeResize="0"/>
          <p:nvPr/>
        </p:nvPicPr>
        <p:blipFill>
          <a:blip r:embed="rId4">
            <a:alphaModFix/>
          </a:blip>
          <a:stretch>
            <a:fillRect/>
          </a:stretch>
        </p:blipFill>
        <p:spPr>
          <a:xfrm>
            <a:off x="6580050" y="2965675"/>
            <a:ext cx="2339525" cy="3185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d447a5a14d_2_40"/>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d447a5a14d_2_40"/>
          <p:cNvSpPr txBox="1"/>
          <p:nvPr/>
        </p:nvSpPr>
        <p:spPr>
          <a:xfrm>
            <a:off x="271556" y="376112"/>
            <a:ext cx="68043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b="1" lang="ko-KR" sz="3000">
                <a:solidFill>
                  <a:schemeClr val="dk1"/>
                </a:solidFill>
                <a:latin typeface="Do Hyeon"/>
                <a:ea typeface="Do Hyeon"/>
                <a:cs typeface="Do Hyeon"/>
                <a:sym typeface="Do Hyeon"/>
              </a:rPr>
              <a:t>(Train/Valid Split)</a:t>
            </a:r>
            <a:endParaRPr b="1" sz="3000">
              <a:solidFill>
                <a:schemeClr val="dk1"/>
              </a:solidFill>
              <a:latin typeface="Do Hyeon"/>
              <a:ea typeface="Do Hyeon"/>
              <a:cs typeface="Do Hyeon"/>
              <a:sym typeface="Do Hyeon"/>
            </a:endParaRPr>
          </a:p>
        </p:txBody>
      </p:sp>
      <p:pic>
        <p:nvPicPr>
          <p:cNvPr id="595" name="Google Shape;595;gd447a5a14d_2_40"/>
          <p:cNvPicPr preferRelativeResize="0"/>
          <p:nvPr/>
        </p:nvPicPr>
        <p:blipFill>
          <a:blip r:embed="rId3">
            <a:alphaModFix/>
          </a:blip>
          <a:stretch>
            <a:fillRect/>
          </a:stretch>
        </p:blipFill>
        <p:spPr>
          <a:xfrm>
            <a:off x="1104625" y="1467625"/>
            <a:ext cx="2482617" cy="5228100"/>
          </a:xfrm>
          <a:prstGeom prst="rect">
            <a:avLst/>
          </a:prstGeom>
          <a:noFill/>
          <a:ln>
            <a:noFill/>
          </a:ln>
        </p:spPr>
      </p:pic>
      <p:pic>
        <p:nvPicPr>
          <p:cNvPr id="596" name="Google Shape;596;gd447a5a14d_2_40"/>
          <p:cNvPicPr preferRelativeResize="0"/>
          <p:nvPr/>
        </p:nvPicPr>
        <p:blipFill>
          <a:blip r:embed="rId4">
            <a:alphaModFix/>
          </a:blip>
          <a:stretch>
            <a:fillRect/>
          </a:stretch>
        </p:blipFill>
        <p:spPr>
          <a:xfrm>
            <a:off x="5588902" y="4255901"/>
            <a:ext cx="2482625" cy="2439825"/>
          </a:xfrm>
          <a:prstGeom prst="rect">
            <a:avLst/>
          </a:prstGeom>
          <a:noFill/>
          <a:ln>
            <a:noFill/>
          </a:ln>
        </p:spPr>
      </p:pic>
      <p:pic>
        <p:nvPicPr>
          <p:cNvPr id="597" name="Google Shape;597;gd447a5a14d_2_40"/>
          <p:cNvPicPr preferRelativeResize="0"/>
          <p:nvPr/>
        </p:nvPicPr>
        <p:blipFill>
          <a:blip r:embed="rId5">
            <a:alphaModFix/>
          </a:blip>
          <a:stretch>
            <a:fillRect/>
          </a:stretch>
        </p:blipFill>
        <p:spPr>
          <a:xfrm>
            <a:off x="5588899" y="1467613"/>
            <a:ext cx="2482625" cy="2439832"/>
          </a:xfrm>
          <a:prstGeom prst="rect">
            <a:avLst/>
          </a:prstGeom>
          <a:noFill/>
          <a:ln>
            <a:noFill/>
          </a:ln>
        </p:spPr>
      </p:pic>
      <p:cxnSp>
        <p:nvCxnSpPr>
          <p:cNvPr id="598" name="Google Shape;598;gd447a5a14d_2_40"/>
          <p:cNvCxnSpPr>
            <a:stCxn id="595" idx="3"/>
            <a:endCxn id="597" idx="1"/>
          </p:cNvCxnSpPr>
          <p:nvPr/>
        </p:nvCxnSpPr>
        <p:spPr>
          <a:xfrm flipH="1" rot="10800000">
            <a:off x="3587242" y="2687575"/>
            <a:ext cx="2001600" cy="1394100"/>
          </a:xfrm>
          <a:prstGeom prst="straightConnector1">
            <a:avLst/>
          </a:prstGeom>
          <a:noFill/>
          <a:ln cap="flat" cmpd="sng" w="9525">
            <a:solidFill>
              <a:srgbClr val="0000FF"/>
            </a:solidFill>
            <a:prstDash val="solid"/>
            <a:round/>
            <a:headEnd len="med" w="med" type="none"/>
            <a:tailEnd len="med" w="med" type="triangle"/>
          </a:ln>
        </p:spPr>
      </p:cxnSp>
      <p:cxnSp>
        <p:nvCxnSpPr>
          <p:cNvPr id="599" name="Google Shape;599;gd447a5a14d_2_40"/>
          <p:cNvCxnSpPr>
            <a:stCxn id="595" idx="3"/>
            <a:endCxn id="596" idx="1"/>
          </p:cNvCxnSpPr>
          <p:nvPr/>
        </p:nvCxnSpPr>
        <p:spPr>
          <a:xfrm>
            <a:off x="3587242" y="4081675"/>
            <a:ext cx="2001600" cy="1394100"/>
          </a:xfrm>
          <a:prstGeom prst="straightConnector1">
            <a:avLst/>
          </a:prstGeom>
          <a:noFill/>
          <a:ln cap="flat" cmpd="sng" w="9525">
            <a:solidFill>
              <a:srgbClr val="0000FF"/>
            </a:solidFill>
            <a:prstDash val="solid"/>
            <a:round/>
            <a:headEnd len="med" w="med" type="none"/>
            <a:tailEnd len="med" w="med" type="triangle"/>
          </a:ln>
        </p:spPr>
      </p:cxnSp>
      <p:sp>
        <p:nvSpPr>
          <p:cNvPr id="600" name="Google Shape;600;gd447a5a14d_2_40"/>
          <p:cNvSpPr txBox="1"/>
          <p:nvPr/>
        </p:nvSpPr>
        <p:spPr>
          <a:xfrm>
            <a:off x="4250200" y="2971000"/>
            <a:ext cx="11052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Malgun Gothic"/>
                <a:ea typeface="Malgun Gothic"/>
                <a:cs typeface="Malgun Gothic"/>
                <a:sym typeface="Malgun Gothic"/>
              </a:rPr>
              <a:t>train.txt (8)</a:t>
            </a:r>
            <a:endParaRPr>
              <a:latin typeface="Malgun Gothic"/>
              <a:ea typeface="Malgun Gothic"/>
              <a:cs typeface="Malgun Gothic"/>
              <a:sym typeface="Malgun Gothic"/>
            </a:endParaRPr>
          </a:p>
        </p:txBody>
      </p:sp>
      <p:sp>
        <p:nvSpPr>
          <p:cNvPr id="601" name="Google Shape;601;gd447a5a14d_2_40"/>
          <p:cNvSpPr txBox="1"/>
          <p:nvPr/>
        </p:nvSpPr>
        <p:spPr>
          <a:xfrm>
            <a:off x="4250200" y="4742800"/>
            <a:ext cx="11052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Malgun Gothic"/>
                <a:ea typeface="Malgun Gothic"/>
                <a:cs typeface="Malgun Gothic"/>
                <a:sym typeface="Malgun Gothic"/>
              </a:rPr>
              <a:t>valid</a:t>
            </a:r>
            <a:r>
              <a:rPr lang="ko-KR">
                <a:latin typeface="Malgun Gothic"/>
                <a:ea typeface="Malgun Gothic"/>
                <a:cs typeface="Malgun Gothic"/>
                <a:sym typeface="Malgun Gothic"/>
              </a:rPr>
              <a:t>.txt (2)</a:t>
            </a:r>
            <a:endParaRPr>
              <a:latin typeface="Malgun Gothic"/>
              <a:ea typeface="Malgun Gothic"/>
              <a:cs typeface="Malgun Gothic"/>
              <a:sym typeface="Malgun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d447a5a14d_2_0"/>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d447a5a14d_2_0"/>
          <p:cNvSpPr txBox="1"/>
          <p:nvPr/>
        </p:nvSpPr>
        <p:spPr>
          <a:xfrm>
            <a:off x="271549" y="376100"/>
            <a:ext cx="85035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b="1" lang="ko-KR" sz="3000">
                <a:solidFill>
                  <a:schemeClr val="dk1"/>
                </a:solidFill>
                <a:latin typeface="Do Hyeon"/>
                <a:ea typeface="Do Hyeon"/>
                <a:cs typeface="Do Hyeon"/>
                <a:sym typeface="Do Hyeon"/>
              </a:rPr>
              <a:t>(Darknet 설치)</a:t>
            </a:r>
            <a:endParaRPr b="1" sz="3000">
              <a:solidFill>
                <a:schemeClr val="dk1"/>
              </a:solidFill>
              <a:latin typeface="Do Hyeon"/>
              <a:ea typeface="Do Hyeon"/>
              <a:cs typeface="Do Hyeon"/>
              <a:sym typeface="Do Hyeon"/>
            </a:endParaRPr>
          </a:p>
        </p:txBody>
      </p:sp>
      <p:sp>
        <p:nvSpPr>
          <p:cNvPr id="608" name="Google Shape;608;gd447a5a14d_2_0"/>
          <p:cNvSpPr txBox="1"/>
          <p:nvPr/>
        </p:nvSpPr>
        <p:spPr>
          <a:xfrm>
            <a:off x="433825" y="1621300"/>
            <a:ext cx="7687500" cy="44175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anum Gothic Coding"/>
              <a:buAutoNum type="arabicPeriod"/>
            </a:pPr>
            <a:r>
              <a:rPr b="1" lang="ko-KR">
                <a:latin typeface="Nanum Gothic Coding"/>
                <a:ea typeface="Nanum Gothic Coding"/>
                <a:cs typeface="Nanum Gothic Coding"/>
                <a:sym typeface="Nanum Gothic Coding"/>
              </a:rPr>
              <a:t>소스 다운로드</a:t>
            </a:r>
            <a:endParaRPr b="1">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rPr lang="ko-KR" sz="1200">
                <a:latin typeface="Nanum Gothic Coding"/>
                <a:ea typeface="Nanum Gothic Coding"/>
                <a:cs typeface="Nanum Gothic Coding"/>
                <a:sym typeface="Nanum Gothic Coding"/>
              </a:rPr>
              <a:t>&gt; git clone </a:t>
            </a:r>
            <a:r>
              <a:rPr lang="ko-KR" sz="1200" u="sng">
                <a:solidFill>
                  <a:schemeClr val="hlink"/>
                </a:solidFill>
                <a:latin typeface="Nanum Gothic Coding"/>
                <a:ea typeface="Nanum Gothic Coding"/>
                <a:cs typeface="Nanum Gothic Coding"/>
                <a:sym typeface="Nanum Gothic Coding"/>
                <a:hlinkClick r:id="rId3"/>
              </a:rPr>
              <a:t>https://github.com/pjreddie/darknet</a:t>
            </a:r>
            <a:r>
              <a:rPr lang="ko-KR" sz="1200">
                <a:latin typeface="Nanum Gothic Coding"/>
                <a:ea typeface="Nanum Gothic Coding"/>
                <a:cs typeface="Nanum Gothic Coding"/>
                <a:sym typeface="Nanum Gothic Coding"/>
              </a:rPr>
              <a:t> (원제작자)</a:t>
            </a:r>
            <a:endParaRPr sz="1200">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rPr lang="ko-KR" sz="1200">
                <a:latin typeface="Nanum Gothic Coding"/>
                <a:ea typeface="Nanum Gothic Coding"/>
                <a:cs typeface="Nanum Gothic Coding"/>
                <a:sym typeface="Nanum Gothic Coding"/>
              </a:rPr>
              <a:t>&gt; git clone </a:t>
            </a:r>
            <a:r>
              <a:rPr lang="ko-KR" sz="1200" u="sng">
                <a:solidFill>
                  <a:schemeClr val="hlink"/>
                </a:solidFill>
                <a:latin typeface="Nanum Gothic Coding"/>
                <a:ea typeface="Nanum Gothic Coding"/>
                <a:cs typeface="Nanum Gothic Coding"/>
                <a:sym typeface="Nanum Gothic Coding"/>
                <a:hlinkClick r:id="rId4"/>
              </a:rPr>
              <a:t>https://github.com/AlexeyAB/darknet</a:t>
            </a:r>
            <a:r>
              <a:rPr lang="ko-KR" sz="1200">
                <a:latin typeface="Nanum Gothic Coding"/>
                <a:ea typeface="Nanum Gothic Coding"/>
                <a:cs typeface="Nanum Gothic Coding"/>
                <a:sym typeface="Nanum Gothic Coding"/>
              </a:rPr>
              <a:t> (기능이 많음)</a:t>
            </a:r>
            <a:endParaRPr sz="1200">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t/>
            </a:r>
            <a:endParaRPr sz="1200">
              <a:latin typeface="Nanum Gothic Coding"/>
              <a:ea typeface="Nanum Gothic Coding"/>
              <a:cs typeface="Nanum Gothic Coding"/>
              <a:sym typeface="Nanum Gothic Coding"/>
            </a:endParaRPr>
          </a:p>
          <a:p>
            <a:pPr indent="-317500" lvl="0" marL="457200" marR="0" rtl="0" algn="l">
              <a:lnSpc>
                <a:spcPct val="150000"/>
              </a:lnSpc>
              <a:spcBef>
                <a:spcPts val="0"/>
              </a:spcBef>
              <a:spcAft>
                <a:spcPts val="0"/>
              </a:spcAft>
              <a:buSzPts val="1400"/>
              <a:buFont typeface="Nanum Gothic Coding"/>
              <a:buAutoNum type="arabicPeriod"/>
            </a:pPr>
            <a:r>
              <a:rPr b="1" lang="ko-KR">
                <a:latin typeface="Nanum Gothic Coding"/>
                <a:ea typeface="Nanum Gothic Coding"/>
                <a:cs typeface="Nanum Gothic Coding"/>
                <a:sym typeface="Nanum Gothic Coding"/>
              </a:rPr>
              <a:t>폴더로 이동</a:t>
            </a:r>
            <a:endParaRPr b="1">
              <a:latin typeface="Nanum Gothic Coding"/>
              <a:ea typeface="Nanum Gothic Coding"/>
              <a:cs typeface="Nanum Gothic Coding"/>
              <a:sym typeface="Nanum Gothic Coding"/>
            </a:endParaRPr>
          </a:p>
          <a:p>
            <a:pPr indent="0" lvl="0" marL="457200" marR="0" rtl="0" algn="l">
              <a:lnSpc>
                <a:spcPct val="150000"/>
              </a:lnSpc>
              <a:spcBef>
                <a:spcPts val="0"/>
              </a:spcBef>
              <a:spcAft>
                <a:spcPts val="0"/>
              </a:spcAft>
              <a:buNone/>
            </a:pPr>
            <a:r>
              <a:rPr lang="ko-KR" sz="1200">
                <a:latin typeface="Nanum Gothic Coding"/>
                <a:ea typeface="Nanum Gothic Coding"/>
                <a:cs typeface="Nanum Gothic Coding"/>
                <a:sym typeface="Nanum Gothic Coding"/>
              </a:rPr>
              <a:t>&gt; cd darknet</a:t>
            </a:r>
            <a:endParaRPr sz="1200">
              <a:latin typeface="Nanum Gothic Coding"/>
              <a:ea typeface="Nanum Gothic Coding"/>
              <a:cs typeface="Nanum Gothic Coding"/>
              <a:sym typeface="Nanum Gothic Coding"/>
            </a:endParaRPr>
          </a:p>
          <a:p>
            <a:pPr indent="0" lvl="0" marL="457200" marR="0" rtl="0" algn="l">
              <a:lnSpc>
                <a:spcPct val="150000"/>
              </a:lnSpc>
              <a:spcBef>
                <a:spcPts val="0"/>
              </a:spcBef>
              <a:spcAft>
                <a:spcPts val="0"/>
              </a:spcAft>
              <a:buNone/>
            </a:pPr>
            <a:r>
              <a:t/>
            </a:r>
            <a:endParaRPr>
              <a:latin typeface="Nanum Gothic Coding"/>
              <a:ea typeface="Nanum Gothic Coding"/>
              <a:cs typeface="Nanum Gothic Coding"/>
              <a:sym typeface="Nanum Gothic Coding"/>
            </a:endParaRPr>
          </a:p>
          <a:p>
            <a:pPr indent="-317500" lvl="0" marL="457200" marR="0" rtl="0" algn="l">
              <a:lnSpc>
                <a:spcPct val="150000"/>
              </a:lnSpc>
              <a:spcBef>
                <a:spcPts val="0"/>
              </a:spcBef>
              <a:spcAft>
                <a:spcPts val="0"/>
              </a:spcAft>
              <a:buSzPts val="1400"/>
              <a:buFont typeface="Nanum Gothic Coding"/>
              <a:buAutoNum type="arabicPeriod"/>
            </a:pPr>
            <a:r>
              <a:rPr b="1" lang="ko-KR">
                <a:latin typeface="Nanum Gothic Coding"/>
                <a:ea typeface="Nanum Gothic Coding"/>
                <a:cs typeface="Nanum Gothic Coding"/>
                <a:sym typeface="Nanum Gothic Coding"/>
              </a:rPr>
              <a:t>Makefile 편집</a:t>
            </a:r>
            <a:endParaRPr b="1">
              <a:latin typeface="Nanum Gothic Coding"/>
              <a:ea typeface="Nanum Gothic Coding"/>
              <a:cs typeface="Nanum Gothic Coding"/>
              <a:sym typeface="Nanum Gothic Coding"/>
            </a:endParaRPr>
          </a:p>
          <a:p>
            <a:pPr indent="0" lvl="0" marL="457200" marR="0" rtl="0" algn="l">
              <a:lnSpc>
                <a:spcPct val="150000"/>
              </a:lnSpc>
              <a:spcBef>
                <a:spcPts val="0"/>
              </a:spcBef>
              <a:spcAft>
                <a:spcPts val="0"/>
              </a:spcAft>
              <a:buNone/>
            </a:pPr>
            <a:r>
              <a:rPr lang="ko-KR" sz="1200">
                <a:latin typeface="Nanum Gothic Coding"/>
                <a:ea typeface="Nanum Gothic Coding"/>
                <a:cs typeface="Nanum Gothic Coding"/>
                <a:sym typeface="Nanum Gothic Coding"/>
              </a:rPr>
              <a:t>&gt; vi Makefile</a:t>
            </a:r>
            <a:endParaRPr sz="1200">
              <a:latin typeface="Nanum Gothic Coding"/>
              <a:ea typeface="Nanum Gothic Coding"/>
              <a:cs typeface="Nanum Gothic Coding"/>
              <a:sym typeface="Nanum Gothic Coding"/>
            </a:endParaRPr>
          </a:p>
          <a:p>
            <a:pPr indent="0" lvl="0" marL="457200" marR="0" rtl="0" algn="l">
              <a:lnSpc>
                <a:spcPct val="150000"/>
              </a:lnSpc>
              <a:spcBef>
                <a:spcPts val="0"/>
              </a:spcBef>
              <a:spcAft>
                <a:spcPts val="0"/>
              </a:spcAft>
              <a:buNone/>
            </a:pPr>
            <a:r>
              <a:rPr lang="ko-KR" sz="1200">
                <a:latin typeface="Nanum Gothic Coding"/>
                <a:ea typeface="Nanum Gothic Coding"/>
                <a:cs typeface="Nanum Gothic Coding"/>
                <a:sym typeface="Nanum Gothic Coding"/>
              </a:rPr>
              <a:t>GPU=1</a:t>
            </a:r>
            <a:endParaRPr sz="1200">
              <a:latin typeface="Nanum Gothic Coding"/>
              <a:ea typeface="Nanum Gothic Coding"/>
              <a:cs typeface="Nanum Gothic Coding"/>
              <a:sym typeface="Nanum Gothic Coding"/>
            </a:endParaRPr>
          </a:p>
          <a:p>
            <a:pPr indent="0" lvl="0" marL="457200" marR="0" rtl="0" algn="l">
              <a:lnSpc>
                <a:spcPct val="150000"/>
              </a:lnSpc>
              <a:spcBef>
                <a:spcPts val="0"/>
              </a:spcBef>
              <a:spcAft>
                <a:spcPts val="0"/>
              </a:spcAft>
              <a:buNone/>
            </a:pPr>
            <a:r>
              <a:rPr lang="ko-KR" sz="1200">
                <a:latin typeface="Nanum Gothic Coding"/>
                <a:ea typeface="Nanum Gothic Coding"/>
                <a:cs typeface="Nanum Gothic Coding"/>
                <a:sym typeface="Nanum Gothic Coding"/>
              </a:rPr>
              <a:t>CUDNN=1</a:t>
            </a:r>
            <a:endParaRPr sz="1200">
              <a:latin typeface="Nanum Gothic Coding"/>
              <a:ea typeface="Nanum Gothic Coding"/>
              <a:cs typeface="Nanum Gothic Coding"/>
              <a:sym typeface="Nanum Gothic Coding"/>
            </a:endParaRPr>
          </a:p>
          <a:p>
            <a:pPr indent="0" lvl="0" marL="457200" marR="0" rtl="0" algn="l">
              <a:lnSpc>
                <a:spcPct val="150000"/>
              </a:lnSpc>
              <a:spcBef>
                <a:spcPts val="0"/>
              </a:spcBef>
              <a:spcAft>
                <a:spcPts val="0"/>
              </a:spcAft>
              <a:buNone/>
            </a:pPr>
            <a:r>
              <a:rPr lang="ko-KR" sz="1200">
                <a:latin typeface="Nanum Gothic Coding"/>
                <a:ea typeface="Nanum Gothic Coding"/>
                <a:cs typeface="Nanum Gothic Coding"/>
                <a:sym typeface="Nanum Gothic Coding"/>
              </a:rPr>
              <a:t>OPENCV=1</a:t>
            </a:r>
            <a:endParaRPr b="1" sz="1200">
              <a:latin typeface="Nanum Gothic Coding"/>
              <a:ea typeface="Nanum Gothic Coding"/>
              <a:cs typeface="Nanum Gothic Coding"/>
              <a:sym typeface="Nanum Gothic Coding"/>
            </a:endParaRPr>
          </a:p>
          <a:p>
            <a:pPr indent="0" lvl="0" marL="457200" rtl="0" algn="l">
              <a:spcBef>
                <a:spcPts val="0"/>
              </a:spcBef>
              <a:spcAft>
                <a:spcPts val="0"/>
              </a:spcAft>
              <a:buNone/>
            </a:pPr>
            <a:r>
              <a:t/>
            </a:r>
            <a:endParaRPr b="1">
              <a:latin typeface="Nanum Gothic Coding"/>
              <a:ea typeface="Nanum Gothic Coding"/>
              <a:cs typeface="Nanum Gothic Coding"/>
              <a:sym typeface="Nanum Gothic Coding"/>
            </a:endParaRPr>
          </a:p>
          <a:p>
            <a:pPr indent="-317500" lvl="0" marL="457200" marR="0" rtl="0" algn="l">
              <a:lnSpc>
                <a:spcPct val="150000"/>
              </a:lnSpc>
              <a:spcBef>
                <a:spcPts val="0"/>
              </a:spcBef>
              <a:spcAft>
                <a:spcPts val="0"/>
              </a:spcAft>
              <a:buSzPts val="1400"/>
              <a:buFont typeface="Nanum Gothic Coding"/>
              <a:buAutoNum type="arabicPeriod"/>
            </a:pPr>
            <a:r>
              <a:rPr b="1" lang="ko-KR">
                <a:latin typeface="Nanum Gothic Coding"/>
                <a:ea typeface="Nanum Gothic Coding"/>
                <a:cs typeface="Nanum Gothic Coding"/>
                <a:sym typeface="Nanum Gothic Coding"/>
              </a:rPr>
              <a:t>컴파일</a:t>
            </a:r>
            <a:endParaRPr b="1">
              <a:latin typeface="Nanum Gothic Coding"/>
              <a:ea typeface="Nanum Gothic Coding"/>
              <a:cs typeface="Nanum Gothic Coding"/>
              <a:sym typeface="Nanum Gothic Coding"/>
            </a:endParaRPr>
          </a:p>
          <a:p>
            <a:pPr indent="0" lvl="0" marL="457200" marR="0" rtl="0" algn="l">
              <a:lnSpc>
                <a:spcPct val="150000"/>
              </a:lnSpc>
              <a:spcBef>
                <a:spcPts val="0"/>
              </a:spcBef>
              <a:spcAft>
                <a:spcPts val="0"/>
              </a:spcAft>
              <a:buNone/>
            </a:pPr>
            <a:r>
              <a:rPr lang="ko-KR" sz="1200">
                <a:latin typeface="Nanum Gothic Coding"/>
                <a:ea typeface="Nanum Gothic Coding"/>
                <a:cs typeface="Nanum Gothic Coding"/>
                <a:sym typeface="Nanum Gothic Coding"/>
              </a:rPr>
              <a:t>&gt; make</a:t>
            </a:r>
            <a:endParaRPr sz="1200">
              <a:latin typeface="Nanum Gothic Coding"/>
              <a:ea typeface="Nanum Gothic Coding"/>
              <a:cs typeface="Nanum Gothic Coding"/>
              <a:sym typeface="Nanum Gothic Coding"/>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gd35110d17f_1_60"/>
          <p:cNvSpPr txBox="1"/>
          <p:nvPr/>
        </p:nvSpPr>
        <p:spPr>
          <a:xfrm>
            <a:off x="8072600" y="4573850"/>
            <a:ext cx="47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115" name="Google Shape;115;gd35110d17f_1_60"/>
          <p:cNvPicPr preferRelativeResize="0"/>
          <p:nvPr/>
        </p:nvPicPr>
        <p:blipFill>
          <a:blip r:embed="rId3">
            <a:alphaModFix/>
          </a:blip>
          <a:stretch>
            <a:fillRect/>
          </a:stretch>
        </p:blipFill>
        <p:spPr>
          <a:xfrm>
            <a:off x="1526446" y="2076169"/>
            <a:ext cx="1512900" cy="1464600"/>
          </a:xfrm>
          <a:prstGeom prst="ellipse">
            <a:avLst/>
          </a:prstGeom>
          <a:noFill/>
          <a:ln>
            <a:noFill/>
          </a:ln>
        </p:spPr>
      </p:pic>
      <p:pic>
        <p:nvPicPr>
          <p:cNvPr id="116" name="Google Shape;116;gd35110d17f_1_60"/>
          <p:cNvPicPr preferRelativeResize="0"/>
          <p:nvPr/>
        </p:nvPicPr>
        <p:blipFill>
          <a:blip r:embed="rId4">
            <a:alphaModFix/>
          </a:blip>
          <a:stretch>
            <a:fillRect/>
          </a:stretch>
        </p:blipFill>
        <p:spPr>
          <a:xfrm>
            <a:off x="7145069" y="659200"/>
            <a:ext cx="1338300" cy="1343100"/>
          </a:xfrm>
          <a:prstGeom prst="ellipse">
            <a:avLst/>
          </a:prstGeom>
          <a:noFill/>
          <a:ln>
            <a:noFill/>
          </a:ln>
        </p:spPr>
      </p:pic>
      <p:pic>
        <p:nvPicPr>
          <p:cNvPr id="117" name="Google Shape;117;gd35110d17f_1_60"/>
          <p:cNvPicPr preferRelativeResize="0"/>
          <p:nvPr/>
        </p:nvPicPr>
        <p:blipFill>
          <a:blip r:embed="rId5">
            <a:alphaModFix/>
          </a:blip>
          <a:stretch>
            <a:fillRect/>
          </a:stretch>
        </p:blipFill>
        <p:spPr>
          <a:xfrm>
            <a:off x="5997400" y="1971324"/>
            <a:ext cx="1432800" cy="1473900"/>
          </a:xfrm>
          <a:prstGeom prst="ellipse">
            <a:avLst/>
          </a:prstGeom>
          <a:noFill/>
          <a:ln>
            <a:noFill/>
          </a:ln>
        </p:spPr>
      </p:pic>
      <p:pic>
        <p:nvPicPr>
          <p:cNvPr id="118" name="Google Shape;118;gd35110d17f_1_60"/>
          <p:cNvPicPr preferRelativeResize="0"/>
          <p:nvPr/>
        </p:nvPicPr>
        <p:blipFill rotWithShape="1">
          <a:blip r:embed="rId6">
            <a:alphaModFix/>
          </a:blip>
          <a:srcRect b="0" l="9748" r="9748" t="11715"/>
          <a:stretch/>
        </p:blipFill>
        <p:spPr>
          <a:xfrm>
            <a:off x="169399" y="810750"/>
            <a:ext cx="1512900" cy="1533300"/>
          </a:xfrm>
          <a:prstGeom prst="ellipse">
            <a:avLst/>
          </a:prstGeom>
          <a:noFill/>
          <a:ln>
            <a:noFill/>
          </a:ln>
        </p:spPr>
      </p:pic>
      <p:pic>
        <p:nvPicPr>
          <p:cNvPr id="119" name="Google Shape;119;gd35110d17f_1_60"/>
          <p:cNvPicPr preferRelativeResize="0"/>
          <p:nvPr/>
        </p:nvPicPr>
        <p:blipFill>
          <a:blip r:embed="rId7">
            <a:alphaModFix/>
          </a:blip>
          <a:stretch>
            <a:fillRect/>
          </a:stretch>
        </p:blipFill>
        <p:spPr>
          <a:xfrm>
            <a:off x="2310833" y="257549"/>
            <a:ext cx="1602300" cy="1731600"/>
          </a:xfrm>
          <a:prstGeom prst="ellipse">
            <a:avLst/>
          </a:prstGeom>
          <a:noFill/>
          <a:ln>
            <a:noFill/>
          </a:ln>
        </p:spPr>
      </p:pic>
      <p:pic>
        <p:nvPicPr>
          <p:cNvPr id="120" name="Google Shape;120;gd35110d17f_1_60"/>
          <p:cNvPicPr preferRelativeResize="0"/>
          <p:nvPr/>
        </p:nvPicPr>
        <p:blipFill>
          <a:blip r:embed="rId8">
            <a:alphaModFix/>
          </a:blip>
          <a:stretch>
            <a:fillRect/>
          </a:stretch>
        </p:blipFill>
        <p:spPr>
          <a:xfrm>
            <a:off x="4541650" y="464792"/>
            <a:ext cx="1602300" cy="1731900"/>
          </a:xfrm>
          <a:prstGeom prst="ellipse">
            <a:avLst/>
          </a:prstGeom>
          <a:noFill/>
          <a:ln>
            <a:noFill/>
          </a:ln>
        </p:spPr>
      </p:pic>
      <p:pic>
        <p:nvPicPr>
          <p:cNvPr id="121" name="Google Shape;121;gd35110d17f_1_60"/>
          <p:cNvPicPr preferRelativeResize="0"/>
          <p:nvPr/>
        </p:nvPicPr>
        <p:blipFill>
          <a:blip r:embed="rId9">
            <a:alphaModFix/>
          </a:blip>
          <a:stretch>
            <a:fillRect/>
          </a:stretch>
        </p:blipFill>
        <p:spPr>
          <a:xfrm>
            <a:off x="6415541" y="5393398"/>
            <a:ext cx="1250400" cy="1464600"/>
          </a:xfrm>
          <a:prstGeom prst="ellipse">
            <a:avLst/>
          </a:prstGeom>
          <a:noFill/>
          <a:ln>
            <a:noFill/>
          </a:ln>
        </p:spPr>
      </p:pic>
      <p:pic>
        <p:nvPicPr>
          <p:cNvPr id="122" name="Google Shape;122;gd35110d17f_1_60"/>
          <p:cNvPicPr preferRelativeResize="0"/>
          <p:nvPr/>
        </p:nvPicPr>
        <p:blipFill>
          <a:blip r:embed="rId10">
            <a:alphaModFix/>
          </a:blip>
          <a:stretch>
            <a:fillRect/>
          </a:stretch>
        </p:blipFill>
        <p:spPr>
          <a:xfrm>
            <a:off x="7430200" y="3858601"/>
            <a:ext cx="1432800" cy="1589100"/>
          </a:xfrm>
          <a:prstGeom prst="ellipse">
            <a:avLst/>
          </a:prstGeom>
          <a:noFill/>
          <a:ln>
            <a:noFill/>
          </a:ln>
        </p:spPr>
      </p:pic>
      <p:pic>
        <p:nvPicPr>
          <p:cNvPr id="123" name="Google Shape;123;gd35110d17f_1_60"/>
          <p:cNvPicPr preferRelativeResize="0"/>
          <p:nvPr/>
        </p:nvPicPr>
        <p:blipFill>
          <a:blip r:embed="rId11">
            <a:alphaModFix/>
          </a:blip>
          <a:stretch>
            <a:fillRect/>
          </a:stretch>
        </p:blipFill>
        <p:spPr>
          <a:xfrm>
            <a:off x="230975" y="4092506"/>
            <a:ext cx="1338300" cy="1362900"/>
          </a:xfrm>
          <a:prstGeom prst="ellipse">
            <a:avLst/>
          </a:prstGeom>
          <a:noFill/>
          <a:ln>
            <a:noFill/>
          </a:ln>
        </p:spPr>
      </p:pic>
      <p:pic>
        <p:nvPicPr>
          <p:cNvPr id="124" name="Google Shape;124;gd35110d17f_1_60"/>
          <p:cNvPicPr preferRelativeResize="0"/>
          <p:nvPr/>
        </p:nvPicPr>
        <p:blipFill>
          <a:blip r:embed="rId12">
            <a:alphaModFix/>
          </a:blip>
          <a:stretch>
            <a:fillRect/>
          </a:stretch>
        </p:blipFill>
        <p:spPr>
          <a:xfrm>
            <a:off x="1606550" y="5238708"/>
            <a:ext cx="1432800" cy="1453500"/>
          </a:xfrm>
          <a:prstGeom prst="ellipse">
            <a:avLst/>
          </a:prstGeom>
          <a:noFill/>
          <a:ln>
            <a:noFill/>
          </a:ln>
        </p:spPr>
      </p:pic>
      <p:pic>
        <p:nvPicPr>
          <p:cNvPr id="125" name="Google Shape;125;gd35110d17f_1_60"/>
          <p:cNvPicPr preferRelativeResize="0"/>
          <p:nvPr/>
        </p:nvPicPr>
        <p:blipFill>
          <a:blip r:embed="rId13">
            <a:alphaModFix/>
          </a:blip>
          <a:stretch>
            <a:fillRect/>
          </a:stretch>
        </p:blipFill>
        <p:spPr>
          <a:xfrm>
            <a:off x="4011050" y="4839730"/>
            <a:ext cx="1432800" cy="1758600"/>
          </a:xfrm>
          <a:prstGeom prst="ellipse">
            <a:avLst/>
          </a:prstGeom>
          <a:noFill/>
          <a:ln>
            <a:noFill/>
          </a:ln>
        </p:spPr>
      </p:pic>
      <p:grpSp>
        <p:nvGrpSpPr>
          <p:cNvPr id="126" name="Google Shape;126;gd35110d17f_1_60"/>
          <p:cNvGrpSpPr/>
          <p:nvPr/>
        </p:nvGrpSpPr>
        <p:grpSpPr>
          <a:xfrm>
            <a:off x="-44150" y="1769350"/>
            <a:ext cx="9207725" cy="3374350"/>
            <a:chOff x="-44150" y="1769350"/>
            <a:chExt cx="9207725" cy="3374350"/>
          </a:xfrm>
        </p:grpSpPr>
        <p:grpSp>
          <p:nvGrpSpPr>
            <p:cNvPr id="127" name="Google Shape;127;gd35110d17f_1_60"/>
            <p:cNvGrpSpPr/>
            <p:nvPr/>
          </p:nvGrpSpPr>
          <p:grpSpPr>
            <a:xfrm>
              <a:off x="3547350" y="2404350"/>
              <a:ext cx="2049300" cy="2049300"/>
              <a:chOff x="3352800" y="2410125"/>
              <a:chExt cx="2049300" cy="2049300"/>
            </a:xfrm>
          </p:grpSpPr>
          <p:sp>
            <p:nvSpPr>
              <p:cNvPr id="128" name="Google Shape;128;gd35110d17f_1_60"/>
              <p:cNvSpPr/>
              <p:nvPr/>
            </p:nvSpPr>
            <p:spPr>
              <a:xfrm>
                <a:off x="3352800" y="2410125"/>
                <a:ext cx="2049300" cy="2049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gd35110d17f_1_60"/>
              <p:cNvPicPr preferRelativeResize="0"/>
              <p:nvPr/>
            </p:nvPicPr>
            <p:blipFill rotWithShape="1">
              <a:blip r:embed="rId14">
                <a:alphaModFix/>
              </a:blip>
              <a:srcRect b="14500" l="0" r="0" t="0"/>
              <a:stretch/>
            </p:blipFill>
            <p:spPr>
              <a:xfrm>
                <a:off x="3438688" y="2639363"/>
                <a:ext cx="1847176" cy="1579275"/>
              </a:xfrm>
              <a:prstGeom prst="rect">
                <a:avLst/>
              </a:prstGeom>
              <a:noFill/>
              <a:ln>
                <a:noFill/>
              </a:ln>
            </p:spPr>
          </p:pic>
        </p:grpSp>
        <p:grpSp>
          <p:nvGrpSpPr>
            <p:cNvPr id="130" name="Google Shape;130;gd35110d17f_1_60"/>
            <p:cNvGrpSpPr/>
            <p:nvPr/>
          </p:nvGrpSpPr>
          <p:grpSpPr>
            <a:xfrm>
              <a:off x="-44150" y="3375425"/>
              <a:ext cx="9207725" cy="1071650"/>
              <a:chOff x="-44150" y="3375425"/>
              <a:chExt cx="9207725" cy="1071650"/>
            </a:xfrm>
          </p:grpSpPr>
          <p:cxnSp>
            <p:nvCxnSpPr>
              <p:cNvPr id="131" name="Google Shape;131;gd35110d17f_1_60"/>
              <p:cNvCxnSpPr/>
              <p:nvPr/>
            </p:nvCxnSpPr>
            <p:spPr>
              <a:xfrm>
                <a:off x="887875" y="3711775"/>
                <a:ext cx="1282200" cy="735300"/>
              </a:xfrm>
              <a:prstGeom prst="straightConnector1">
                <a:avLst/>
              </a:prstGeom>
              <a:noFill/>
              <a:ln cap="flat" cmpd="sng" w="28575">
                <a:solidFill>
                  <a:srgbClr val="999999"/>
                </a:solidFill>
                <a:prstDash val="dash"/>
                <a:round/>
                <a:headEnd len="med" w="med" type="none"/>
                <a:tailEnd len="med" w="med" type="none"/>
              </a:ln>
            </p:spPr>
          </p:cxnSp>
          <p:cxnSp>
            <p:nvCxnSpPr>
              <p:cNvPr id="132" name="Google Shape;132;gd35110d17f_1_60"/>
              <p:cNvCxnSpPr/>
              <p:nvPr/>
            </p:nvCxnSpPr>
            <p:spPr>
              <a:xfrm flipH="1">
                <a:off x="-44150" y="3710275"/>
                <a:ext cx="928200" cy="536100"/>
              </a:xfrm>
              <a:prstGeom prst="straightConnector1">
                <a:avLst/>
              </a:prstGeom>
              <a:noFill/>
              <a:ln cap="flat" cmpd="sng" w="28575">
                <a:solidFill>
                  <a:srgbClr val="999999"/>
                </a:solidFill>
                <a:prstDash val="dash"/>
                <a:round/>
                <a:headEnd len="med" w="med" type="none"/>
                <a:tailEnd len="med" w="med" type="none"/>
              </a:ln>
            </p:spPr>
          </p:cxnSp>
          <p:cxnSp>
            <p:nvCxnSpPr>
              <p:cNvPr id="133" name="Google Shape;133;gd35110d17f_1_60"/>
              <p:cNvCxnSpPr>
                <a:endCxn id="129" idx="1"/>
              </p:cNvCxnSpPr>
              <p:nvPr/>
            </p:nvCxnSpPr>
            <p:spPr>
              <a:xfrm flipH="1" rot="10800000">
                <a:off x="2156638" y="3423225"/>
                <a:ext cx="1476600" cy="1023600"/>
              </a:xfrm>
              <a:prstGeom prst="straightConnector1">
                <a:avLst/>
              </a:prstGeom>
              <a:noFill/>
              <a:ln cap="flat" cmpd="sng" w="28575">
                <a:solidFill>
                  <a:srgbClr val="999999"/>
                </a:solidFill>
                <a:prstDash val="dash"/>
                <a:round/>
                <a:headEnd len="med" w="med" type="none"/>
                <a:tailEnd len="med" w="med" type="none"/>
              </a:ln>
            </p:spPr>
          </p:cxnSp>
          <p:cxnSp>
            <p:nvCxnSpPr>
              <p:cNvPr id="134" name="Google Shape;134;gd35110d17f_1_60"/>
              <p:cNvCxnSpPr>
                <a:stCxn id="129" idx="3"/>
              </p:cNvCxnSpPr>
              <p:nvPr/>
            </p:nvCxnSpPr>
            <p:spPr>
              <a:xfrm>
                <a:off x="5480413" y="3423225"/>
                <a:ext cx="584400" cy="1012200"/>
              </a:xfrm>
              <a:prstGeom prst="straightConnector1">
                <a:avLst/>
              </a:prstGeom>
              <a:noFill/>
              <a:ln cap="flat" cmpd="sng" w="28575">
                <a:solidFill>
                  <a:srgbClr val="999999"/>
                </a:solidFill>
                <a:prstDash val="dash"/>
                <a:round/>
                <a:headEnd len="med" w="med" type="none"/>
                <a:tailEnd len="med" w="med" type="none"/>
              </a:ln>
            </p:spPr>
          </p:cxnSp>
          <p:cxnSp>
            <p:nvCxnSpPr>
              <p:cNvPr id="135" name="Google Shape;135;gd35110d17f_1_60"/>
              <p:cNvCxnSpPr/>
              <p:nvPr/>
            </p:nvCxnSpPr>
            <p:spPr>
              <a:xfrm flipH="1" rot="10800000">
                <a:off x="6054325" y="3375500"/>
                <a:ext cx="1500300" cy="1058100"/>
              </a:xfrm>
              <a:prstGeom prst="straightConnector1">
                <a:avLst/>
              </a:prstGeom>
              <a:noFill/>
              <a:ln cap="flat" cmpd="sng" w="28575">
                <a:solidFill>
                  <a:srgbClr val="999999"/>
                </a:solidFill>
                <a:prstDash val="dash"/>
                <a:round/>
                <a:headEnd len="med" w="med" type="none"/>
                <a:tailEnd len="med" w="med" type="none"/>
              </a:ln>
            </p:spPr>
          </p:cxnSp>
          <p:cxnSp>
            <p:nvCxnSpPr>
              <p:cNvPr id="136" name="Google Shape;136;gd35110d17f_1_60"/>
              <p:cNvCxnSpPr/>
              <p:nvPr/>
            </p:nvCxnSpPr>
            <p:spPr>
              <a:xfrm>
                <a:off x="7541125" y="3375425"/>
                <a:ext cx="897300" cy="228000"/>
              </a:xfrm>
              <a:prstGeom prst="straightConnector1">
                <a:avLst/>
              </a:prstGeom>
              <a:noFill/>
              <a:ln cap="flat" cmpd="sng" w="28575">
                <a:solidFill>
                  <a:srgbClr val="999999"/>
                </a:solidFill>
                <a:prstDash val="dash"/>
                <a:round/>
                <a:headEnd len="med" w="med" type="none"/>
                <a:tailEnd len="med" w="med" type="none"/>
              </a:ln>
            </p:spPr>
          </p:cxnSp>
          <p:cxnSp>
            <p:nvCxnSpPr>
              <p:cNvPr id="137" name="Google Shape;137;gd35110d17f_1_60"/>
              <p:cNvCxnSpPr/>
              <p:nvPr/>
            </p:nvCxnSpPr>
            <p:spPr>
              <a:xfrm flipH="1" rot="10800000">
                <a:off x="8411775" y="3381425"/>
                <a:ext cx="751800" cy="221700"/>
              </a:xfrm>
              <a:prstGeom prst="straightConnector1">
                <a:avLst/>
              </a:prstGeom>
              <a:noFill/>
              <a:ln cap="flat" cmpd="sng" w="28575">
                <a:solidFill>
                  <a:srgbClr val="999999"/>
                </a:solidFill>
                <a:prstDash val="dash"/>
                <a:round/>
                <a:headEnd len="med" w="med" type="none"/>
                <a:tailEnd len="med" w="med" type="none"/>
              </a:ln>
            </p:spPr>
          </p:cxnSp>
        </p:grpSp>
        <p:sp>
          <p:nvSpPr>
            <p:cNvPr id="138" name="Google Shape;138;gd35110d17f_1_60"/>
            <p:cNvSpPr/>
            <p:nvPr/>
          </p:nvSpPr>
          <p:spPr>
            <a:xfrm>
              <a:off x="3627900" y="1769350"/>
              <a:ext cx="1888200" cy="73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latin typeface="Do Hyeon"/>
                  <a:ea typeface="Do Hyeon"/>
                  <a:cs typeface="Do Hyeon"/>
                  <a:sym typeface="Do Hyeon"/>
                </a:rPr>
                <a:t>인간의 생존확률 ↑</a:t>
              </a:r>
              <a:endParaRPr sz="1800">
                <a:latin typeface="Do Hyeon"/>
                <a:ea typeface="Do Hyeon"/>
                <a:cs typeface="Do Hyeon"/>
                <a:sym typeface="Do Hyeon"/>
              </a:endParaRPr>
            </a:p>
          </p:txBody>
        </p:sp>
        <p:sp>
          <p:nvSpPr>
            <p:cNvPr id="139" name="Google Shape;139;gd35110d17f_1_60"/>
            <p:cNvSpPr/>
            <p:nvPr/>
          </p:nvSpPr>
          <p:spPr>
            <a:xfrm>
              <a:off x="3627900" y="4404200"/>
              <a:ext cx="1888200" cy="73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latin typeface="Do Hyeon"/>
                  <a:ea typeface="Do Hyeon"/>
                  <a:cs typeface="Do Hyeon"/>
                  <a:sym typeface="Do Hyeon"/>
                </a:rPr>
                <a:t>좀비</a:t>
              </a:r>
              <a:r>
                <a:rPr lang="ko-KR" sz="1800">
                  <a:latin typeface="Do Hyeon"/>
                  <a:ea typeface="Do Hyeon"/>
                  <a:cs typeface="Do Hyeon"/>
                  <a:sym typeface="Do Hyeon"/>
                </a:rPr>
                <a:t> 퇴치확률 ↑</a:t>
              </a:r>
              <a:endParaRPr sz="1800">
                <a:latin typeface="Do Hyeon"/>
                <a:ea typeface="Do Hyeon"/>
                <a:cs typeface="Do Hyeon"/>
                <a:sym typeface="Do Hyeo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d3548c0e55_1_26"/>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d3548c0e55_1_26"/>
          <p:cNvSpPr txBox="1"/>
          <p:nvPr/>
        </p:nvSpPr>
        <p:spPr>
          <a:xfrm>
            <a:off x="271549" y="376100"/>
            <a:ext cx="85035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b="1" lang="ko-KR" sz="3000">
                <a:solidFill>
                  <a:schemeClr val="dk1"/>
                </a:solidFill>
                <a:latin typeface="Do Hyeon"/>
                <a:ea typeface="Do Hyeon"/>
                <a:cs typeface="Do Hyeon"/>
                <a:sym typeface="Do Hyeon"/>
              </a:rPr>
              <a:t>(Darknet 디렉토리 구조)</a:t>
            </a:r>
            <a:endParaRPr b="1" sz="3000">
              <a:solidFill>
                <a:schemeClr val="dk1"/>
              </a:solidFill>
              <a:latin typeface="Do Hyeon"/>
              <a:ea typeface="Do Hyeon"/>
              <a:cs typeface="Do Hyeon"/>
              <a:sym typeface="Do Hyeon"/>
            </a:endParaRPr>
          </a:p>
        </p:txBody>
      </p:sp>
      <p:pic>
        <p:nvPicPr>
          <p:cNvPr id="615" name="Google Shape;615;gd3548c0e55_1_26"/>
          <p:cNvPicPr preferRelativeResize="0"/>
          <p:nvPr/>
        </p:nvPicPr>
        <p:blipFill>
          <a:blip r:embed="rId3">
            <a:alphaModFix/>
          </a:blip>
          <a:stretch>
            <a:fillRect/>
          </a:stretch>
        </p:blipFill>
        <p:spPr>
          <a:xfrm>
            <a:off x="533388" y="1313850"/>
            <a:ext cx="7915275" cy="5543550"/>
          </a:xfrm>
          <a:prstGeom prst="rect">
            <a:avLst/>
          </a:prstGeom>
          <a:noFill/>
          <a:ln>
            <a:noFill/>
          </a:ln>
        </p:spPr>
      </p:pic>
      <p:sp>
        <p:nvSpPr>
          <p:cNvPr id="616" name="Google Shape;616;gd3548c0e55_1_26"/>
          <p:cNvSpPr txBox="1"/>
          <p:nvPr/>
        </p:nvSpPr>
        <p:spPr>
          <a:xfrm>
            <a:off x="2756350" y="2337875"/>
            <a:ext cx="548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학습이미지폴더, 데이터파일(*.data), 네임파일(*.names), 텍스트파일(*.txt)</a:t>
            </a:r>
            <a:endParaRPr sz="1200">
              <a:latin typeface="Malgun Gothic"/>
              <a:ea typeface="Malgun Gothic"/>
              <a:cs typeface="Malgun Gothic"/>
              <a:sym typeface="Malgun Gothic"/>
            </a:endParaRPr>
          </a:p>
        </p:txBody>
      </p:sp>
      <p:sp>
        <p:nvSpPr>
          <p:cNvPr id="617" name="Google Shape;617;gd3548c0e55_1_26"/>
          <p:cNvSpPr txBox="1"/>
          <p:nvPr/>
        </p:nvSpPr>
        <p:spPr>
          <a:xfrm>
            <a:off x="2756350" y="3602775"/>
            <a:ext cx="149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Darknet.py</a:t>
            </a:r>
            <a:endParaRPr sz="1200">
              <a:latin typeface="Malgun Gothic"/>
              <a:ea typeface="Malgun Gothic"/>
              <a:cs typeface="Malgun Gothic"/>
              <a:sym typeface="Malgun Gothic"/>
            </a:endParaRPr>
          </a:p>
        </p:txBody>
      </p:sp>
      <p:sp>
        <p:nvSpPr>
          <p:cNvPr id="618" name="Google Shape;618;gd3548c0e55_1_26"/>
          <p:cNvSpPr txBox="1"/>
          <p:nvPr/>
        </p:nvSpPr>
        <p:spPr>
          <a:xfrm>
            <a:off x="2756350" y="5204116"/>
            <a:ext cx="188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객체 검출 소스 코드</a:t>
            </a:r>
            <a:endParaRPr sz="1200">
              <a:latin typeface="Malgun Gothic"/>
              <a:ea typeface="Malgun Gothic"/>
              <a:cs typeface="Malgun Gothic"/>
              <a:sym typeface="Malgun Gothic"/>
            </a:endParaRPr>
          </a:p>
        </p:txBody>
      </p:sp>
      <p:sp>
        <p:nvSpPr>
          <p:cNvPr id="619" name="Google Shape;619;gd3548c0e55_1_26"/>
          <p:cNvSpPr txBox="1"/>
          <p:nvPr/>
        </p:nvSpPr>
        <p:spPr>
          <a:xfrm>
            <a:off x="2756350" y="4891585"/>
            <a:ext cx="241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테스트 이미지, 동영상 파일</a:t>
            </a:r>
            <a:endParaRPr sz="1200">
              <a:latin typeface="Malgun Gothic"/>
              <a:ea typeface="Malgun Gothic"/>
              <a:cs typeface="Malgun Gothic"/>
              <a:sym typeface="Malgun Gothic"/>
            </a:endParaRPr>
          </a:p>
        </p:txBody>
      </p:sp>
      <p:sp>
        <p:nvSpPr>
          <p:cNvPr id="620" name="Google Shape;620;gd3548c0e55_1_26"/>
          <p:cNvSpPr txBox="1"/>
          <p:nvPr/>
        </p:nvSpPr>
        <p:spPr>
          <a:xfrm>
            <a:off x="2756350" y="5542250"/>
            <a:ext cx="254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Training loss 그래프 소스 코드</a:t>
            </a:r>
            <a:endParaRPr sz="1200">
              <a:latin typeface="Malgun Gothic"/>
              <a:ea typeface="Malgun Gothic"/>
              <a:cs typeface="Malgun Gothic"/>
              <a:sym typeface="Malgun Gothic"/>
            </a:endParaRPr>
          </a:p>
        </p:txBody>
      </p:sp>
      <p:sp>
        <p:nvSpPr>
          <p:cNvPr id="621" name="Google Shape;621;gd3548c0e55_1_26"/>
          <p:cNvSpPr txBox="1"/>
          <p:nvPr/>
        </p:nvSpPr>
        <p:spPr>
          <a:xfrm>
            <a:off x="2754431" y="5875100"/>
            <a:ext cx="175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위험 표시 이미지</a:t>
            </a:r>
            <a:endParaRPr sz="1200">
              <a:latin typeface="Malgun Gothic"/>
              <a:ea typeface="Malgun Gothic"/>
              <a:cs typeface="Malgun Gothic"/>
              <a:sym typeface="Malgun Gothic"/>
            </a:endParaRPr>
          </a:p>
        </p:txBody>
      </p:sp>
      <p:sp>
        <p:nvSpPr>
          <p:cNvPr id="622" name="Google Shape;622;gd3548c0e55_1_26"/>
          <p:cNvSpPr txBox="1"/>
          <p:nvPr/>
        </p:nvSpPr>
        <p:spPr>
          <a:xfrm>
            <a:off x="2753604" y="6521425"/>
            <a:ext cx="32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Darknet 라이브러리 파일 (libdarknet.so)</a:t>
            </a:r>
            <a:endParaRPr sz="1200">
              <a:latin typeface="Malgun Gothic"/>
              <a:ea typeface="Malgun Gothic"/>
              <a:cs typeface="Malgun Gothic"/>
              <a:sym typeface="Malgun Gothic"/>
            </a:endParaRPr>
          </a:p>
        </p:txBody>
      </p:sp>
      <p:sp>
        <p:nvSpPr>
          <p:cNvPr id="623" name="Google Shape;623;gd3548c0e55_1_26"/>
          <p:cNvSpPr txBox="1"/>
          <p:nvPr/>
        </p:nvSpPr>
        <p:spPr>
          <a:xfrm>
            <a:off x="2756350" y="1988201"/>
            <a:ext cx="188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설정파일 (*.cfg)</a:t>
            </a:r>
            <a:endParaRPr sz="1200">
              <a:latin typeface="Malgun Gothic"/>
              <a:ea typeface="Malgun Gothic"/>
              <a:cs typeface="Malgun Gothic"/>
              <a:sym typeface="Malgun Gothic"/>
            </a:endParaRPr>
          </a:p>
        </p:txBody>
      </p:sp>
      <p:sp>
        <p:nvSpPr>
          <p:cNvPr id="624" name="Google Shape;624;gd3548c0e55_1_26"/>
          <p:cNvSpPr txBox="1"/>
          <p:nvPr/>
        </p:nvSpPr>
        <p:spPr>
          <a:xfrm>
            <a:off x="2756350" y="1671450"/>
            <a:ext cx="269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가중치 파일 (.weights), train.log </a:t>
            </a:r>
            <a:endParaRPr sz="1200">
              <a:latin typeface="Malgun Gothic"/>
              <a:ea typeface="Malgun Gothic"/>
              <a:cs typeface="Malgun Gothic"/>
              <a:sym typeface="Malgun Gothic"/>
            </a:endParaRPr>
          </a:p>
        </p:txBody>
      </p:sp>
      <p:sp>
        <p:nvSpPr>
          <p:cNvPr id="625" name="Google Shape;625;gd3548c0e55_1_26"/>
          <p:cNvSpPr txBox="1"/>
          <p:nvPr/>
        </p:nvSpPr>
        <p:spPr>
          <a:xfrm>
            <a:off x="2753606" y="6182051"/>
            <a:ext cx="175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latin typeface="Malgun Gothic"/>
                <a:ea typeface="Malgun Gothic"/>
                <a:cs typeface="Malgun Gothic"/>
                <a:sym typeface="Malgun Gothic"/>
              </a:rPr>
              <a:t>Darknet 실행 파일</a:t>
            </a:r>
            <a:endParaRPr sz="1200">
              <a:latin typeface="Malgun Gothic"/>
              <a:ea typeface="Malgun Gothic"/>
              <a:cs typeface="Malgun Gothic"/>
              <a:sym typeface="Malgun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d3548c0e55_1_31"/>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d3548c0e55_1_31"/>
          <p:cNvSpPr txBox="1"/>
          <p:nvPr/>
        </p:nvSpPr>
        <p:spPr>
          <a:xfrm>
            <a:off x="271549" y="376100"/>
            <a:ext cx="85035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b="1" lang="ko-KR" sz="3000">
                <a:solidFill>
                  <a:schemeClr val="dk1"/>
                </a:solidFill>
                <a:latin typeface="Do Hyeon"/>
                <a:ea typeface="Do Hyeon"/>
                <a:cs typeface="Do Hyeon"/>
                <a:sym typeface="Do Hyeon"/>
              </a:rPr>
              <a:t>(설정 파일 편집)</a:t>
            </a:r>
            <a:endParaRPr b="1" sz="3000">
              <a:solidFill>
                <a:schemeClr val="dk1"/>
              </a:solidFill>
              <a:latin typeface="Do Hyeon"/>
              <a:ea typeface="Do Hyeon"/>
              <a:cs typeface="Do Hyeon"/>
              <a:sym typeface="Do Hyeon"/>
            </a:endParaRPr>
          </a:p>
        </p:txBody>
      </p:sp>
      <p:sp>
        <p:nvSpPr>
          <p:cNvPr id="632" name="Google Shape;632;gd3548c0e55_1_31"/>
          <p:cNvSpPr txBox="1"/>
          <p:nvPr/>
        </p:nvSpPr>
        <p:spPr>
          <a:xfrm>
            <a:off x="404222" y="1667897"/>
            <a:ext cx="3542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anum Gothic Coding"/>
              <a:buChar char="❏"/>
            </a:pPr>
            <a:r>
              <a:rPr b="1" lang="ko-KR">
                <a:latin typeface="Nanum Gothic Coding"/>
                <a:ea typeface="Nanum Gothic Coding"/>
                <a:cs typeface="Nanum Gothic Coding"/>
                <a:sym typeface="Nanum Gothic Coding"/>
              </a:rPr>
              <a:t>설정파일(*.cfg)	</a:t>
            </a:r>
            <a:endParaRPr b="1">
              <a:latin typeface="Nanum Gothic Coding"/>
              <a:ea typeface="Nanum Gothic Coding"/>
              <a:cs typeface="Nanum Gothic Coding"/>
              <a:sym typeface="Nanum Gothic Coding"/>
            </a:endParaRPr>
          </a:p>
        </p:txBody>
      </p:sp>
      <p:sp>
        <p:nvSpPr>
          <p:cNvPr id="633" name="Google Shape;633;gd3548c0e55_1_31"/>
          <p:cNvSpPr txBox="1"/>
          <p:nvPr/>
        </p:nvSpPr>
        <p:spPr>
          <a:xfrm>
            <a:off x="556397" y="2242447"/>
            <a:ext cx="3888000" cy="2862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ko-KR" sz="1200">
                <a:solidFill>
                  <a:schemeClr val="dk1"/>
                </a:solidFill>
                <a:latin typeface="Nanum Gothic Coding"/>
                <a:ea typeface="Nanum Gothic Coding"/>
                <a:cs typeface="Nanum Gothic Coding"/>
                <a:sym typeface="Nanum Gothic Coding"/>
              </a:rPr>
              <a:t>max_batches=</a:t>
            </a:r>
            <a:r>
              <a:rPr lang="ko-KR" sz="1200">
                <a:solidFill>
                  <a:srgbClr val="FF0000"/>
                </a:solidFill>
                <a:latin typeface="Nanum Gothic Coding"/>
                <a:ea typeface="Nanum Gothic Coding"/>
                <a:cs typeface="Nanum Gothic Coding"/>
                <a:sym typeface="Nanum Gothic Coding"/>
              </a:rPr>
              <a:t>4200</a:t>
            </a:r>
            <a:r>
              <a:rPr lang="ko-KR" sz="1200">
                <a:solidFill>
                  <a:schemeClr val="dk1"/>
                </a:solidFill>
                <a:latin typeface="Nanum Gothic Coding"/>
                <a:ea typeface="Nanum Gothic Coding"/>
                <a:cs typeface="Nanum Gothic Coding"/>
                <a:sym typeface="Nanum Gothic Coding"/>
              </a:rPr>
              <a:t> 		</a:t>
            </a:r>
            <a:r>
              <a:rPr lang="ko-KR" sz="1200">
                <a:solidFill>
                  <a:schemeClr val="hlink"/>
                </a:solidFill>
                <a:latin typeface="Nanum Gothic Coding"/>
                <a:ea typeface="Nanum Gothic Coding"/>
                <a:cs typeface="Nanum Gothic Coding"/>
                <a:sym typeface="Nanum Gothic Coding"/>
              </a:rPr>
              <a:t># (class * 2000) + 200</a:t>
            </a:r>
            <a:endParaRPr sz="1200">
              <a:solidFill>
                <a:schemeClr val="hlink"/>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rPr lang="ko-KR" sz="1200">
                <a:solidFill>
                  <a:schemeClr val="dk1"/>
                </a:solidFill>
                <a:latin typeface="Nanum Gothic Coding"/>
                <a:ea typeface="Nanum Gothic Coding"/>
                <a:cs typeface="Nanum Gothic Coding"/>
                <a:sym typeface="Nanum Gothic Coding"/>
              </a:rPr>
              <a:t>steps=</a:t>
            </a:r>
            <a:r>
              <a:rPr lang="ko-KR" sz="1200">
                <a:solidFill>
                  <a:srgbClr val="FF0000"/>
                </a:solidFill>
                <a:latin typeface="Nanum Gothic Coding"/>
                <a:ea typeface="Nanum Gothic Coding"/>
                <a:cs typeface="Nanum Gothic Coding"/>
                <a:sym typeface="Nanum Gothic Coding"/>
              </a:rPr>
              <a:t>3200,3600</a:t>
            </a:r>
            <a:r>
              <a:rPr lang="ko-KR" sz="1200">
                <a:solidFill>
                  <a:schemeClr val="dk1"/>
                </a:solidFill>
                <a:latin typeface="Nanum Gothic Coding"/>
                <a:ea typeface="Nanum Gothic Coding"/>
                <a:cs typeface="Nanum Gothic Coding"/>
                <a:sym typeface="Nanum Gothic Coding"/>
              </a:rPr>
              <a:t>		</a:t>
            </a:r>
            <a:r>
              <a:rPr lang="ko-KR" sz="1200">
                <a:solidFill>
                  <a:schemeClr val="hlink"/>
                </a:solidFill>
                <a:latin typeface="Nanum Gothic Coding"/>
                <a:ea typeface="Nanum Gothic Coding"/>
                <a:cs typeface="Nanum Gothic Coding"/>
                <a:sym typeface="Nanum Gothic Coding"/>
              </a:rPr>
              <a:t># (class * 2000) * 0.8,</a:t>
            </a:r>
            <a:endParaRPr sz="1200">
              <a:solidFill>
                <a:schemeClr val="hlink"/>
              </a:solidFill>
              <a:latin typeface="Nanum Gothic Coding"/>
              <a:ea typeface="Nanum Gothic Coding"/>
              <a:cs typeface="Nanum Gothic Coding"/>
              <a:sym typeface="Nanum Gothic Coding"/>
            </a:endParaRPr>
          </a:p>
          <a:p>
            <a:pPr indent="0" lvl="0" marL="1828800" rtl="0" algn="l">
              <a:lnSpc>
                <a:spcPct val="150000"/>
              </a:lnSpc>
              <a:spcBef>
                <a:spcPts val="0"/>
              </a:spcBef>
              <a:spcAft>
                <a:spcPts val="0"/>
              </a:spcAft>
              <a:buNone/>
            </a:pPr>
            <a:r>
              <a:rPr lang="ko-KR" sz="1200">
                <a:solidFill>
                  <a:schemeClr val="hlink"/>
                </a:solidFill>
                <a:latin typeface="Nanum Gothic Coding"/>
                <a:ea typeface="Nanum Gothic Coding"/>
                <a:cs typeface="Nanum Gothic Coding"/>
                <a:sym typeface="Nanum Gothic Coding"/>
              </a:rPr>
              <a:t>  (class * 2000) * 0.9</a:t>
            </a:r>
            <a:endParaRPr sz="1200">
              <a:solidFill>
                <a:schemeClr val="hlink"/>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hlink"/>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Clr>
                <a:schemeClr val="dk1"/>
              </a:buClr>
              <a:buSzPts val="1100"/>
              <a:buFont typeface="Arial"/>
              <a:buNone/>
            </a:pPr>
            <a:r>
              <a:rPr lang="ko-KR" sz="1200">
                <a:solidFill>
                  <a:schemeClr val="hlink"/>
                </a:solidFill>
                <a:latin typeface="Nanum Gothic Coding"/>
                <a:ea typeface="Nanum Gothic Coding"/>
                <a:cs typeface="Nanum Gothic Coding"/>
                <a:sym typeface="Nanum Gothic Coding"/>
              </a:rPr>
              <a:t># yolo로 검색하여 3군데 수정</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Clr>
                <a:schemeClr val="dk1"/>
              </a:buClr>
              <a:buSzPts val="1100"/>
              <a:buFont typeface="Arial"/>
              <a:buNone/>
            </a:pPr>
            <a:r>
              <a:rPr lang="ko-KR" sz="1200">
                <a:solidFill>
                  <a:schemeClr val="dk1"/>
                </a:solidFill>
                <a:latin typeface="Nanum Gothic Coding"/>
                <a:ea typeface="Nanum Gothic Coding"/>
                <a:cs typeface="Nanum Gothic Coding"/>
                <a:sym typeface="Nanum Gothic Coding"/>
              </a:rPr>
              <a:t>filters=</a:t>
            </a:r>
            <a:r>
              <a:rPr lang="ko-KR" sz="1200">
                <a:solidFill>
                  <a:srgbClr val="FF0000"/>
                </a:solidFill>
                <a:latin typeface="Nanum Gothic Coding"/>
                <a:ea typeface="Nanum Gothic Coding"/>
                <a:cs typeface="Nanum Gothic Coding"/>
                <a:sym typeface="Nanum Gothic Coding"/>
              </a:rPr>
              <a:t>15</a:t>
            </a:r>
            <a:r>
              <a:rPr lang="ko-KR" sz="1200">
                <a:solidFill>
                  <a:srgbClr val="008080"/>
                </a:solidFill>
                <a:latin typeface="Nanum Gothic Coding"/>
                <a:ea typeface="Nanum Gothic Coding"/>
                <a:cs typeface="Nanum Gothic Coding"/>
                <a:sym typeface="Nanum Gothic Coding"/>
              </a:rPr>
              <a:t> 			</a:t>
            </a:r>
            <a:r>
              <a:rPr lang="ko-KR" sz="1200">
                <a:solidFill>
                  <a:schemeClr val="hlink"/>
                </a:solidFill>
                <a:latin typeface="Nanum Gothic Coding"/>
                <a:ea typeface="Nanum Gothic Coding"/>
                <a:cs typeface="Nanum Gothic Coding"/>
                <a:sym typeface="Nanum Gothic Coding"/>
              </a:rPr>
              <a:t># ( 5 + class ) * 3</a:t>
            </a:r>
            <a:r>
              <a:rPr lang="ko-KR" sz="1200">
                <a:solidFill>
                  <a:schemeClr val="dk1"/>
                </a:solidFill>
                <a:latin typeface="Nanum Gothic Coding"/>
                <a:ea typeface="Nanum Gothic Coding"/>
                <a:cs typeface="Nanum Gothic Coding"/>
                <a:sym typeface="Nanum Gothic Coding"/>
              </a:rPr>
              <a:t> </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rPr lang="ko-KR" sz="1200">
                <a:solidFill>
                  <a:schemeClr val="dk1"/>
                </a:solidFill>
                <a:latin typeface="Nanum Gothic Coding"/>
                <a:ea typeface="Nanum Gothic Coding"/>
                <a:cs typeface="Nanum Gothic Coding"/>
                <a:sym typeface="Nanum Gothic Coding"/>
              </a:rPr>
              <a:t>...</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Clr>
                <a:schemeClr val="dk1"/>
              </a:buClr>
              <a:buSzPts val="1100"/>
              <a:buFont typeface="Arial"/>
              <a:buNone/>
            </a:pPr>
            <a:r>
              <a:rPr lang="ko-KR" sz="1200">
                <a:solidFill>
                  <a:schemeClr val="dk1"/>
                </a:solidFill>
                <a:latin typeface="Nanum Gothic Coding"/>
                <a:ea typeface="Nanum Gothic Coding"/>
                <a:cs typeface="Nanum Gothic Coding"/>
                <a:sym typeface="Nanum Gothic Coding"/>
              </a:rPr>
              <a:t>[yolo]</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rPr lang="ko-KR" sz="1200">
                <a:solidFill>
                  <a:schemeClr val="dk1"/>
                </a:solidFill>
                <a:latin typeface="Nanum Gothic Coding"/>
                <a:ea typeface="Nanum Gothic Coding"/>
                <a:cs typeface="Nanum Gothic Coding"/>
                <a:sym typeface="Nanum Gothic Coding"/>
              </a:rPr>
              <a:t>...</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Clr>
                <a:schemeClr val="dk1"/>
              </a:buClr>
              <a:buSzPts val="1100"/>
              <a:buFont typeface="Arial"/>
              <a:buNone/>
            </a:pPr>
            <a:r>
              <a:rPr lang="ko-KR" sz="1200">
                <a:solidFill>
                  <a:schemeClr val="dk1"/>
                </a:solidFill>
                <a:latin typeface="Nanum Gothic Coding"/>
                <a:ea typeface="Nanum Gothic Coding"/>
                <a:cs typeface="Nanum Gothic Coding"/>
                <a:sym typeface="Nanum Gothic Coding"/>
              </a:rPr>
              <a:t>classes=</a:t>
            </a:r>
            <a:r>
              <a:rPr lang="ko-KR" sz="1200">
                <a:solidFill>
                  <a:srgbClr val="FF0000"/>
                </a:solidFill>
                <a:latin typeface="Nanum Gothic Coding"/>
                <a:ea typeface="Nanum Gothic Coding"/>
                <a:cs typeface="Nanum Gothic Coding"/>
                <a:sym typeface="Nanum Gothic Coding"/>
              </a:rPr>
              <a:t>2			</a:t>
            </a:r>
            <a:r>
              <a:rPr lang="ko-KR" sz="1200">
                <a:solidFill>
                  <a:schemeClr val="hlink"/>
                </a:solidFill>
                <a:latin typeface="Nanum Gothic Coding"/>
                <a:ea typeface="Nanum Gothic Coding"/>
                <a:cs typeface="Nanum Gothic Coding"/>
                <a:sym typeface="Nanum Gothic Coding"/>
              </a:rPr>
              <a:t># class 개수</a:t>
            </a:r>
            <a:endParaRPr>
              <a:latin typeface="Malgun Gothic"/>
              <a:ea typeface="Malgun Gothic"/>
              <a:cs typeface="Malgun Gothic"/>
              <a:sym typeface="Malgun Gothic"/>
            </a:endParaRPr>
          </a:p>
        </p:txBody>
      </p:sp>
      <p:sp>
        <p:nvSpPr>
          <p:cNvPr id="634" name="Google Shape;634;gd3548c0e55_1_31"/>
          <p:cNvSpPr txBox="1"/>
          <p:nvPr/>
        </p:nvSpPr>
        <p:spPr>
          <a:xfrm>
            <a:off x="4864172" y="2242447"/>
            <a:ext cx="3888000" cy="1108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solidFill>
                  <a:schemeClr val="dk1"/>
                </a:solidFill>
                <a:latin typeface="Nanum Gothic Coding"/>
                <a:ea typeface="Nanum Gothic Coding"/>
                <a:cs typeface="Nanum Gothic Coding"/>
                <a:sym typeface="Nanum Gothic Coding"/>
              </a:rPr>
              <a:t>classes = </a:t>
            </a:r>
            <a:r>
              <a:rPr lang="ko-KR" sz="1200">
                <a:solidFill>
                  <a:srgbClr val="FF0000"/>
                </a:solidFill>
                <a:latin typeface="Nanum Gothic Coding"/>
                <a:ea typeface="Nanum Gothic Coding"/>
                <a:cs typeface="Nanum Gothic Coding"/>
                <a:sym typeface="Nanum Gothic Coding"/>
              </a:rPr>
              <a:t>2</a:t>
            </a:r>
            <a:endParaRPr sz="1200">
              <a:solidFill>
                <a:srgbClr val="FF0000"/>
              </a:solidFill>
              <a:latin typeface="Nanum Gothic Coding"/>
              <a:ea typeface="Nanum Gothic Coding"/>
              <a:cs typeface="Nanum Gothic Coding"/>
              <a:sym typeface="Nanum Gothic Coding"/>
            </a:endParaRPr>
          </a:p>
          <a:p>
            <a:pPr indent="0" lvl="0" marL="0" rtl="0" algn="l">
              <a:spcBef>
                <a:spcPts val="0"/>
              </a:spcBef>
              <a:spcAft>
                <a:spcPts val="0"/>
              </a:spcAft>
              <a:buNone/>
            </a:pPr>
            <a:r>
              <a:rPr lang="ko-KR" sz="1200">
                <a:solidFill>
                  <a:schemeClr val="dk1"/>
                </a:solidFill>
                <a:latin typeface="Nanum Gothic Coding"/>
                <a:ea typeface="Nanum Gothic Coding"/>
                <a:cs typeface="Nanum Gothic Coding"/>
                <a:sym typeface="Nanum Gothic Coding"/>
              </a:rPr>
              <a:t>train = data/train.txt		</a:t>
            </a:r>
            <a:endParaRPr sz="1200">
              <a:solidFill>
                <a:schemeClr val="dk1"/>
              </a:solidFill>
              <a:latin typeface="Nanum Gothic Coding"/>
              <a:ea typeface="Nanum Gothic Coding"/>
              <a:cs typeface="Nanum Gothic Coding"/>
              <a:sym typeface="Nanum Gothic Coding"/>
            </a:endParaRPr>
          </a:p>
          <a:p>
            <a:pPr indent="0" lvl="0" marL="0" rtl="0" algn="l">
              <a:spcBef>
                <a:spcPts val="0"/>
              </a:spcBef>
              <a:spcAft>
                <a:spcPts val="0"/>
              </a:spcAft>
              <a:buNone/>
            </a:pPr>
            <a:r>
              <a:rPr lang="ko-KR" sz="1200">
                <a:solidFill>
                  <a:schemeClr val="dk1"/>
                </a:solidFill>
                <a:latin typeface="Nanum Gothic Coding"/>
                <a:ea typeface="Nanum Gothic Coding"/>
                <a:cs typeface="Nanum Gothic Coding"/>
                <a:sym typeface="Nanum Gothic Coding"/>
              </a:rPr>
              <a:t>valid = data/valid.txt</a:t>
            </a:r>
            <a:endParaRPr sz="1200">
              <a:solidFill>
                <a:schemeClr val="dk1"/>
              </a:solidFill>
              <a:latin typeface="Nanum Gothic Coding"/>
              <a:ea typeface="Nanum Gothic Coding"/>
              <a:cs typeface="Nanum Gothic Coding"/>
              <a:sym typeface="Nanum Gothic Coding"/>
            </a:endParaRPr>
          </a:p>
          <a:p>
            <a:pPr indent="0" lvl="0" marL="0" rtl="0" algn="l">
              <a:spcBef>
                <a:spcPts val="0"/>
              </a:spcBef>
              <a:spcAft>
                <a:spcPts val="0"/>
              </a:spcAft>
              <a:buNone/>
            </a:pPr>
            <a:r>
              <a:rPr lang="ko-KR" sz="1200">
                <a:solidFill>
                  <a:schemeClr val="dk1"/>
                </a:solidFill>
                <a:latin typeface="Nanum Gothic Coding"/>
                <a:ea typeface="Nanum Gothic Coding"/>
                <a:cs typeface="Nanum Gothic Coding"/>
                <a:sym typeface="Nanum Gothic Coding"/>
              </a:rPr>
              <a:t>names = </a:t>
            </a:r>
            <a:r>
              <a:rPr lang="ko-KR" sz="1200">
                <a:solidFill>
                  <a:srgbClr val="FF0000"/>
                </a:solidFill>
                <a:latin typeface="Nanum Gothic Coding"/>
                <a:ea typeface="Nanum Gothic Coding"/>
                <a:cs typeface="Nanum Gothic Coding"/>
                <a:sym typeface="Nanum Gothic Coding"/>
              </a:rPr>
              <a:t>data/yolo.names</a:t>
            </a:r>
            <a:endParaRPr sz="1200">
              <a:solidFill>
                <a:srgbClr val="FF0000"/>
              </a:solidFill>
              <a:latin typeface="Nanum Gothic Coding"/>
              <a:ea typeface="Nanum Gothic Coding"/>
              <a:cs typeface="Nanum Gothic Coding"/>
              <a:sym typeface="Nanum Gothic Coding"/>
            </a:endParaRPr>
          </a:p>
          <a:p>
            <a:pPr indent="0" lvl="0" marL="0" rtl="0" algn="l">
              <a:spcBef>
                <a:spcPts val="0"/>
              </a:spcBef>
              <a:spcAft>
                <a:spcPts val="0"/>
              </a:spcAft>
              <a:buNone/>
            </a:pPr>
            <a:r>
              <a:rPr lang="ko-KR" sz="1200">
                <a:solidFill>
                  <a:schemeClr val="dk1"/>
                </a:solidFill>
                <a:latin typeface="Nanum Gothic Coding"/>
                <a:ea typeface="Nanum Gothic Coding"/>
                <a:cs typeface="Nanum Gothic Coding"/>
                <a:sym typeface="Nanum Gothic Coding"/>
              </a:rPr>
              <a:t>backup = backup/</a:t>
            </a:r>
            <a:endParaRPr>
              <a:latin typeface="Malgun Gothic"/>
              <a:ea typeface="Malgun Gothic"/>
              <a:cs typeface="Malgun Gothic"/>
              <a:sym typeface="Malgun Gothic"/>
            </a:endParaRPr>
          </a:p>
        </p:txBody>
      </p:sp>
      <p:sp>
        <p:nvSpPr>
          <p:cNvPr id="635" name="Google Shape;635;gd3548c0e55_1_31"/>
          <p:cNvSpPr txBox="1"/>
          <p:nvPr/>
        </p:nvSpPr>
        <p:spPr>
          <a:xfrm>
            <a:off x="4595222" y="1667897"/>
            <a:ext cx="3542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anum Gothic Coding"/>
              <a:buChar char="❏"/>
            </a:pPr>
            <a:r>
              <a:rPr b="1" lang="ko-KR">
                <a:latin typeface="Nanum Gothic Coding"/>
                <a:ea typeface="Nanum Gothic Coding"/>
                <a:cs typeface="Nanum Gothic Coding"/>
                <a:sym typeface="Nanum Gothic Coding"/>
              </a:rPr>
              <a:t>데이터파일(*.data)</a:t>
            </a:r>
            <a:endParaRPr b="1">
              <a:latin typeface="Nanum Gothic Coding"/>
              <a:ea typeface="Nanum Gothic Coding"/>
              <a:cs typeface="Nanum Gothic Coding"/>
              <a:sym typeface="Nanum Gothic Coding"/>
            </a:endParaRPr>
          </a:p>
        </p:txBody>
      </p:sp>
      <p:sp>
        <p:nvSpPr>
          <p:cNvPr id="636" name="Google Shape;636;gd3548c0e55_1_31"/>
          <p:cNvSpPr txBox="1"/>
          <p:nvPr/>
        </p:nvSpPr>
        <p:spPr>
          <a:xfrm>
            <a:off x="4864172" y="4063532"/>
            <a:ext cx="3888000" cy="554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200">
                <a:solidFill>
                  <a:srgbClr val="FF0000"/>
                </a:solidFill>
                <a:latin typeface="Nanum Gothic Coding"/>
                <a:ea typeface="Nanum Gothic Coding"/>
                <a:cs typeface="Nanum Gothic Coding"/>
                <a:sym typeface="Nanum Gothic Coding"/>
              </a:rPr>
              <a:t>human</a:t>
            </a:r>
            <a:endParaRPr sz="1200">
              <a:solidFill>
                <a:srgbClr val="FF0000"/>
              </a:solidFill>
              <a:latin typeface="Nanum Gothic Coding"/>
              <a:ea typeface="Nanum Gothic Coding"/>
              <a:cs typeface="Nanum Gothic Coding"/>
              <a:sym typeface="Nanum Gothic Coding"/>
            </a:endParaRPr>
          </a:p>
          <a:p>
            <a:pPr indent="0" lvl="0" marL="0" rtl="0" algn="l">
              <a:spcBef>
                <a:spcPts val="0"/>
              </a:spcBef>
              <a:spcAft>
                <a:spcPts val="0"/>
              </a:spcAft>
              <a:buNone/>
            </a:pPr>
            <a:r>
              <a:rPr lang="ko-KR" sz="1200">
                <a:solidFill>
                  <a:srgbClr val="FF0000"/>
                </a:solidFill>
                <a:latin typeface="Nanum Gothic Coding"/>
                <a:ea typeface="Nanum Gothic Coding"/>
                <a:cs typeface="Nanum Gothic Coding"/>
                <a:sym typeface="Nanum Gothic Coding"/>
              </a:rPr>
              <a:t>zombie</a:t>
            </a:r>
            <a:endParaRPr sz="1200">
              <a:solidFill>
                <a:srgbClr val="FF0000"/>
              </a:solidFill>
              <a:latin typeface="Nanum Gothic Coding"/>
              <a:ea typeface="Nanum Gothic Coding"/>
              <a:cs typeface="Nanum Gothic Coding"/>
              <a:sym typeface="Nanum Gothic Coding"/>
            </a:endParaRPr>
          </a:p>
        </p:txBody>
      </p:sp>
      <p:sp>
        <p:nvSpPr>
          <p:cNvPr id="637" name="Google Shape;637;gd3548c0e55_1_31"/>
          <p:cNvSpPr txBox="1"/>
          <p:nvPr/>
        </p:nvSpPr>
        <p:spPr>
          <a:xfrm>
            <a:off x="4595222" y="3597097"/>
            <a:ext cx="3542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anum Gothic Coding"/>
              <a:buChar char="❏"/>
            </a:pPr>
            <a:r>
              <a:rPr b="1" lang="ko-KR">
                <a:latin typeface="Nanum Gothic Coding"/>
                <a:ea typeface="Nanum Gothic Coding"/>
                <a:cs typeface="Nanum Gothic Coding"/>
                <a:sym typeface="Nanum Gothic Coding"/>
              </a:rPr>
              <a:t>네임파일(*.names)</a:t>
            </a:r>
            <a:endParaRPr b="1">
              <a:latin typeface="Nanum Gothic Coding"/>
              <a:ea typeface="Nanum Gothic Coding"/>
              <a:cs typeface="Nanum Gothic Coding"/>
              <a:sym typeface="Nanum Gothic Coding"/>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d3548c0e55_1_20"/>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d3548c0e55_1_20"/>
          <p:cNvSpPr txBox="1"/>
          <p:nvPr/>
        </p:nvSpPr>
        <p:spPr>
          <a:xfrm>
            <a:off x="271548" y="376100"/>
            <a:ext cx="86655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b="1" lang="ko-KR" sz="3000">
                <a:solidFill>
                  <a:schemeClr val="dk1"/>
                </a:solidFill>
                <a:latin typeface="Do Hyeon"/>
                <a:ea typeface="Do Hyeon"/>
                <a:cs typeface="Do Hyeon"/>
                <a:sym typeface="Do Hyeon"/>
              </a:rPr>
              <a:t>(</a:t>
            </a:r>
            <a:r>
              <a:rPr b="1" lang="ko-KR" sz="3000">
                <a:solidFill>
                  <a:schemeClr val="dk1"/>
                </a:solidFill>
                <a:latin typeface="Do Hyeon"/>
                <a:ea typeface="Do Hyeon"/>
                <a:cs typeface="Do Hyeon"/>
                <a:sym typeface="Do Hyeon"/>
              </a:rPr>
              <a:t>Custom Training</a:t>
            </a:r>
            <a:r>
              <a:rPr b="1" lang="ko-KR" sz="3000">
                <a:solidFill>
                  <a:schemeClr val="dk1"/>
                </a:solidFill>
                <a:latin typeface="Do Hyeon"/>
                <a:ea typeface="Do Hyeon"/>
                <a:cs typeface="Do Hyeon"/>
                <a:sym typeface="Do Hyeon"/>
              </a:rPr>
              <a:t>)</a:t>
            </a:r>
            <a:r>
              <a:rPr b="1" lang="ko-KR" sz="4000">
                <a:solidFill>
                  <a:schemeClr val="dk1"/>
                </a:solidFill>
                <a:latin typeface="Do Hyeon"/>
                <a:ea typeface="Do Hyeon"/>
                <a:cs typeface="Do Hyeon"/>
                <a:sym typeface="Do Hyeon"/>
              </a:rPr>
              <a:t> </a:t>
            </a:r>
            <a:endParaRPr b="1" sz="3000">
              <a:solidFill>
                <a:schemeClr val="dk1"/>
              </a:solidFill>
              <a:latin typeface="Do Hyeon"/>
              <a:ea typeface="Do Hyeon"/>
              <a:cs typeface="Do Hyeon"/>
              <a:sym typeface="Do Hyeon"/>
            </a:endParaRPr>
          </a:p>
        </p:txBody>
      </p:sp>
      <p:sp>
        <p:nvSpPr>
          <p:cNvPr id="644" name="Google Shape;644;gd3548c0e55_1_20"/>
          <p:cNvSpPr txBox="1"/>
          <p:nvPr/>
        </p:nvSpPr>
        <p:spPr>
          <a:xfrm>
            <a:off x="433825" y="1621300"/>
            <a:ext cx="8417400" cy="217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anum Gothic Coding"/>
              <a:buAutoNum type="arabicPeriod"/>
            </a:pPr>
            <a:r>
              <a:rPr b="1" lang="ko-KR">
                <a:latin typeface="Nanum Gothic Coding"/>
                <a:ea typeface="Nanum Gothic Coding"/>
                <a:cs typeface="Nanum Gothic Coding"/>
                <a:sym typeface="Nanum Gothic Coding"/>
              </a:rPr>
              <a:t>미리 훈련된 가중치 파일 다운로드</a:t>
            </a:r>
            <a:endParaRPr b="1">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rPr lang="ko-KR" sz="1200">
                <a:solidFill>
                  <a:schemeClr val="dk1"/>
                </a:solidFill>
                <a:latin typeface="Nanum Gothic Coding"/>
                <a:ea typeface="Nanum Gothic Coding"/>
                <a:cs typeface="Nanum Gothic Coding"/>
                <a:sym typeface="Nanum Gothic Coding"/>
              </a:rPr>
              <a:t>&gt; wget </a:t>
            </a:r>
            <a:r>
              <a:rPr lang="ko-KR" sz="1200" u="sng">
                <a:solidFill>
                  <a:schemeClr val="hlink"/>
                </a:solidFill>
                <a:latin typeface="Nanum Gothic Coding"/>
                <a:ea typeface="Nanum Gothic Coding"/>
                <a:cs typeface="Nanum Gothic Coding"/>
                <a:sym typeface="Nanum Gothic Coding"/>
                <a:hlinkClick r:id="rId3"/>
              </a:rPr>
              <a:t>https://pjreddie.com/media/files/darknet53.conv.74</a:t>
            </a:r>
            <a:endParaRPr>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t/>
            </a:r>
            <a:endParaRPr>
              <a:latin typeface="Nanum Gothic Coding"/>
              <a:ea typeface="Nanum Gothic Coding"/>
              <a:cs typeface="Nanum Gothic Coding"/>
              <a:sym typeface="Nanum Gothic Coding"/>
            </a:endParaRPr>
          </a:p>
          <a:p>
            <a:pPr indent="-317500" lvl="0" marL="457200" rtl="0" algn="l">
              <a:lnSpc>
                <a:spcPct val="150000"/>
              </a:lnSpc>
              <a:spcBef>
                <a:spcPts val="0"/>
              </a:spcBef>
              <a:spcAft>
                <a:spcPts val="0"/>
              </a:spcAft>
              <a:buSzPts val="1400"/>
              <a:buFont typeface="Nanum Gothic Coding"/>
              <a:buAutoNum type="arabicPeriod"/>
            </a:pPr>
            <a:r>
              <a:rPr b="1" lang="ko-KR">
                <a:latin typeface="Nanum Gothic Coding"/>
                <a:ea typeface="Nanum Gothic Coding"/>
                <a:cs typeface="Nanum Gothic Coding"/>
                <a:sym typeface="Nanum Gothic Coding"/>
              </a:rPr>
              <a:t>훈련 시작</a:t>
            </a:r>
            <a:endParaRPr b="1">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rPr lang="ko-KR" sz="1200">
                <a:latin typeface="Nanum Gothic Coding"/>
                <a:ea typeface="Nanum Gothic Coding"/>
                <a:cs typeface="Nanum Gothic Coding"/>
                <a:sym typeface="Nanum Gothic Coding"/>
              </a:rPr>
              <a:t>&gt; </a:t>
            </a:r>
            <a:r>
              <a:rPr lang="ko-KR" sz="1200">
                <a:latin typeface="Nanum Gothic Coding"/>
                <a:ea typeface="Nanum Gothic Coding"/>
                <a:cs typeface="Nanum Gothic Coding"/>
                <a:sym typeface="Nanum Gothic Coding"/>
              </a:rPr>
              <a:t>./darknet detector train </a:t>
            </a:r>
            <a:r>
              <a:rPr lang="ko-KR" sz="1200">
                <a:solidFill>
                  <a:srgbClr val="262626"/>
                </a:solidFill>
                <a:latin typeface="Nanum Gothic Coding"/>
                <a:ea typeface="Nanum Gothic Coding"/>
                <a:cs typeface="Nanum Gothic Coding"/>
                <a:sym typeface="Nanum Gothic Coding"/>
              </a:rPr>
              <a:t>data/yolo.data</a:t>
            </a:r>
            <a:r>
              <a:rPr lang="ko-KR" sz="1200">
                <a:latin typeface="Nanum Gothic Coding"/>
                <a:ea typeface="Nanum Gothic Coding"/>
                <a:cs typeface="Nanum Gothic Coding"/>
                <a:sym typeface="Nanum Gothic Coding"/>
              </a:rPr>
              <a:t> cfg/yolov3_train.cfg </a:t>
            </a:r>
            <a:r>
              <a:rPr lang="ko-KR" sz="1200">
                <a:solidFill>
                  <a:srgbClr val="FF0000"/>
                </a:solidFill>
                <a:latin typeface="Nanum Gothic Coding"/>
                <a:ea typeface="Nanum Gothic Coding"/>
                <a:cs typeface="Nanum Gothic Coding"/>
                <a:sym typeface="Nanum Gothic Coding"/>
              </a:rPr>
              <a:t>darknet53.conv.74</a:t>
            </a:r>
            <a:r>
              <a:rPr lang="ko-KR" sz="1200">
                <a:latin typeface="Nanum Gothic Coding"/>
                <a:ea typeface="Nanum Gothic Coding"/>
                <a:cs typeface="Nanum Gothic Coding"/>
                <a:sym typeface="Nanum Gothic Coding"/>
              </a:rPr>
              <a:t> </a:t>
            </a:r>
            <a:endParaRPr sz="1200">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rPr lang="ko-KR" sz="1200">
                <a:latin typeface="Nanum Gothic Coding"/>
                <a:ea typeface="Nanum Gothic Coding"/>
                <a:cs typeface="Nanum Gothic Coding"/>
                <a:sym typeface="Nanum Gothic Coding"/>
              </a:rPr>
              <a:t>| tee backup/train.log</a:t>
            </a:r>
            <a:endParaRPr sz="1200">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rPr lang="ko-KR" sz="1200">
                <a:solidFill>
                  <a:schemeClr val="dk1"/>
                </a:solidFill>
                <a:latin typeface="Nanum Gothic Coding"/>
                <a:ea typeface="Nanum Gothic Coding"/>
                <a:cs typeface="Nanum Gothic Coding"/>
                <a:sym typeface="Nanum Gothic Coding"/>
              </a:rPr>
              <a:t>- </a:t>
            </a:r>
            <a:r>
              <a:rPr lang="ko-KR" sz="1200">
                <a:solidFill>
                  <a:schemeClr val="dk1"/>
                </a:solidFill>
                <a:latin typeface="Nanum Gothic Coding"/>
                <a:ea typeface="Nanum Gothic Coding"/>
                <a:cs typeface="Nanum Gothic Coding"/>
                <a:sym typeface="Nanum Gothic Coding"/>
              </a:rPr>
              <a:t>훈련도중에 중지되었을 때, </a:t>
            </a:r>
            <a:r>
              <a:rPr lang="ko-KR" sz="1200">
                <a:solidFill>
                  <a:srgbClr val="FF0000"/>
                </a:solidFill>
                <a:latin typeface="Nanum Gothic Coding"/>
                <a:ea typeface="Nanum Gothic Coding"/>
                <a:cs typeface="Nanum Gothic Coding"/>
                <a:sym typeface="Nanum Gothic Coding"/>
              </a:rPr>
              <a:t>가중치 파일</a:t>
            </a:r>
            <a:r>
              <a:rPr lang="ko-KR" sz="1200">
                <a:solidFill>
                  <a:schemeClr val="dk1"/>
                </a:solidFill>
                <a:latin typeface="Nanum Gothic Coding"/>
                <a:ea typeface="Nanum Gothic Coding"/>
                <a:cs typeface="Nanum Gothic Coding"/>
                <a:sym typeface="Nanum Gothic Coding"/>
              </a:rPr>
              <a:t> 변경하여 이어서 훈련 가능함.</a:t>
            </a:r>
            <a:r>
              <a:rPr b="1" lang="ko-KR" sz="1200">
                <a:solidFill>
                  <a:schemeClr val="dk1"/>
                </a:solidFill>
                <a:latin typeface="Nanum Gothic Coding"/>
                <a:ea typeface="Nanum Gothic Coding"/>
                <a:cs typeface="Nanum Gothic Coding"/>
                <a:sym typeface="Nanum Gothic Coding"/>
              </a:rPr>
              <a:t> </a:t>
            </a:r>
            <a:endParaRPr b="1">
              <a:solidFill>
                <a:schemeClr val="dk1"/>
              </a:solidFill>
              <a:latin typeface="Nanum Gothic Coding"/>
              <a:ea typeface="Nanum Gothic Coding"/>
              <a:cs typeface="Nanum Gothic Coding"/>
              <a:sym typeface="Nanum Gothic Coding"/>
            </a:endParaRPr>
          </a:p>
        </p:txBody>
      </p:sp>
      <p:pic>
        <p:nvPicPr>
          <p:cNvPr id="645" name="Google Shape;645;gd3548c0e55_1_20"/>
          <p:cNvPicPr preferRelativeResize="0"/>
          <p:nvPr/>
        </p:nvPicPr>
        <p:blipFill>
          <a:blip r:embed="rId4">
            <a:alphaModFix/>
          </a:blip>
          <a:stretch>
            <a:fillRect/>
          </a:stretch>
        </p:blipFill>
        <p:spPr>
          <a:xfrm>
            <a:off x="743725" y="3963200"/>
            <a:ext cx="7918510" cy="2592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d03d0b3b54_7_4"/>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d03d0b3b54_7_4"/>
          <p:cNvSpPr txBox="1"/>
          <p:nvPr/>
        </p:nvSpPr>
        <p:spPr>
          <a:xfrm>
            <a:off x="271548" y="376100"/>
            <a:ext cx="8665500" cy="53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수행절차 및 방법 </a:t>
            </a:r>
            <a:r>
              <a:rPr b="1" lang="ko-KR" sz="3000">
                <a:solidFill>
                  <a:schemeClr val="dk1"/>
                </a:solidFill>
                <a:latin typeface="Do Hyeon"/>
                <a:ea typeface="Do Hyeon"/>
                <a:cs typeface="Do Hyeon"/>
                <a:sym typeface="Do Hyeon"/>
              </a:rPr>
              <a:t>(객체 검출 테스트)</a:t>
            </a:r>
            <a:r>
              <a:rPr b="1" lang="ko-KR" sz="4000">
                <a:solidFill>
                  <a:schemeClr val="dk1"/>
                </a:solidFill>
                <a:latin typeface="Do Hyeon"/>
                <a:ea typeface="Do Hyeon"/>
                <a:cs typeface="Do Hyeon"/>
                <a:sym typeface="Do Hyeon"/>
              </a:rPr>
              <a:t> </a:t>
            </a:r>
            <a:endParaRPr b="1" sz="3000">
              <a:solidFill>
                <a:schemeClr val="dk1"/>
              </a:solidFill>
              <a:latin typeface="Do Hyeon"/>
              <a:ea typeface="Do Hyeon"/>
              <a:cs typeface="Do Hyeon"/>
              <a:sym typeface="Do Hyeon"/>
            </a:endParaRPr>
          </a:p>
        </p:txBody>
      </p:sp>
      <p:sp>
        <p:nvSpPr>
          <p:cNvPr id="652" name="Google Shape;652;gd03d0b3b54_7_4"/>
          <p:cNvSpPr txBox="1"/>
          <p:nvPr/>
        </p:nvSpPr>
        <p:spPr>
          <a:xfrm>
            <a:off x="433825" y="1621300"/>
            <a:ext cx="8417400" cy="37866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anum Gothic Coding"/>
              <a:buAutoNum type="arabicPeriod"/>
            </a:pPr>
            <a:r>
              <a:rPr b="1" lang="ko-KR">
                <a:latin typeface="Nanum Gothic Coding"/>
                <a:ea typeface="Nanum Gothic Coding"/>
                <a:cs typeface="Nanum Gothic Coding"/>
                <a:sym typeface="Nanum Gothic Coding"/>
              </a:rPr>
              <a:t>가중치 파일 선택</a:t>
            </a:r>
            <a:endParaRPr b="1">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rPr lang="ko-KR" sz="1200">
                <a:solidFill>
                  <a:schemeClr val="dk1"/>
                </a:solidFill>
                <a:latin typeface="Nanum Gothic Coding"/>
                <a:ea typeface="Nanum Gothic Coding"/>
                <a:cs typeface="Nanum Gothic Coding"/>
                <a:sym typeface="Nanum Gothic Coding"/>
              </a:rPr>
              <a:t>Avg Loss가 더이상 떨어지지 않는 반복횟수 3600에서의 가중치 파일 선택함</a:t>
            </a:r>
            <a:endParaRPr sz="1200">
              <a:solidFill>
                <a:schemeClr val="dk1"/>
              </a:solidFill>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t/>
            </a:r>
            <a:endParaRPr sz="1200">
              <a:solidFill>
                <a:schemeClr val="dk1"/>
              </a:solidFill>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t/>
            </a:r>
            <a:endParaRPr sz="1200">
              <a:solidFill>
                <a:schemeClr val="dk1"/>
              </a:solidFill>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t/>
            </a:r>
            <a:endParaRPr sz="1200">
              <a:solidFill>
                <a:schemeClr val="dk1"/>
              </a:solidFill>
              <a:latin typeface="Nanum Gothic Coding"/>
              <a:ea typeface="Nanum Gothic Coding"/>
              <a:cs typeface="Nanum Gothic Coding"/>
              <a:sym typeface="Nanum Gothic Coding"/>
            </a:endParaRPr>
          </a:p>
          <a:p>
            <a:pPr indent="-317500" lvl="0" marL="457200" rtl="0" algn="l">
              <a:lnSpc>
                <a:spcPct val="150000"/>
              </a:lnSpc>
              <a:spcBef>
                <a:spcPts val="0"/>
              </a:spcBef>
              <a:spcAft>
                <a:spcPts val="0"/>
              </a:spcAft>
              <a:buSzPts val="1400"/>
              <a:buFont typeface="Nanum Gothic Coding"/>
              <a:buAutoNum type="arabicPeriod"/>
            </a:pPr>
            <a:r>
              <a:rPr b="1" lang="ko-KR">
                <a:latin typeface="Nanum Gothic Coding"/>
                <a:ea typeface="Nanum Gothic Coding"/>
                <a:cs typeface="Nanum Gothic Coding"/>
                <a:sym typeface="Nanum Gothic Coding"/>
              </a:rPr>
              <a:t>객체 인식 검출</a:t>
            </a:r>
            <a:endParaRPr b="1">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rPr lang="ko-KR" sz="1200">
                <a:latin typeface="Nanum Gothic Coding"/>
                <a:ea typeface="Nanum Gothic Coding"/>
                <a:cs typeface="Nanum Gothic Coding"/>
                <a:sym typeface="Nanum Gothic Coding"/>
              </a:rPr>
              <a:t>이미지와 동영상에서의 객체 검출 (python code)</a:t>
            </a:r>
            <a:endParaRPr sz="1200">
              <a:latin typeface="Nanum Gothic Coding"/>
              <a:ea typeface="Nanum Gothic Coding"/>
              <a:cs typeface="Nanum Gothic Coding"/>
              <a:sym typeface="Nanum Gothic Coding"/>
            </a:endParaRPr>
          </a:p>
          <a:p>
            <a:pPr indent="0" lvl="0" marL="457200" rtl="0" algn="l">
              <a:lnSpc>
                <a:spcPct val="150000"/>
              </a:lnSpc>
              <a:spcBef>
                <a:spcPts val="0"/>
              </a:spcBef>
              <a:spcAft>
                <a:spcPts val="0"/>
              </a:spcAft>
              <a:buNone/>
            </a:pPr>
            <a:r>
              <a:rPr lang="ko-KR" sz="1200">
                <a:latin typeface="Nanum Gothic Coding"/>
                <a:ea typeface="Nanum Gothic Coding"/>
                <a:cs typeface="Nanum Gothic Coding"/>
                <a:sym typeface="Nanum Gothic Coding"/>
              </a:rPr>
              <a:t>model load → object detection → draw bounding box → draw danger stamp → display image</a:t>
            </a:r>
            <a:endParaRPr sz="1200">
              <a:latin typeface="Nanum Gothic Coding"/>
              <a:ea typeface="Nanum Gothic Coding"/>
              <a:cs typeface="Nanum Gothic Coding"/>
              <a:sym typeface="Nanum Gothic Coding"/>
            </a:endParaRPr>
          </a:p>
        </p:txBody>
      </p:sp>
      <p:pic>
        <p:nvPicPr>
          <p:cNvPr id="653" name="Google Shape;653;gd03d0b3b54_7_4"/>
          <p:cNvPicPr preferRelativeResize="0"/>
          <p:nvPr/>
        </p:nvPicPr>
        <p:blipFill>
          <a:blip r:embed="rId3">
            <a:alphaModFix/>
          </a:blip>
          <a:stretch>
            <a:fillRect/>
          </a:stretch>
        </p:blipFill>
        <p:spPr>
          <a:xfrm>
            <a:off x="322125" y="2306299"/>
            <a:ext cx="8313699" cy="2110875"/>
          </a:xfrm>
          <a:prstGeom prst="rect">
            <a:avLst/>
          </a:prstGeom>
          <a:noFill/>
          <a:ln>
            <a:noFill/>
          </a:ln>
        </p:spPr>
      </p:pic>
      <p:sp>
        <p:nvSpPr>
          <p:cNvPr id="654" name="Google Shape;654;gd03d0b3b54_7_4"/>
          <p:cNvSpPr txBox="1"/>
          <p:nvPr/>
        </p:nvSpPr>
        <p:spPr>
          <a:xfrm>
            <a:off x="706625" y="5626975"/>
            <a:ext cx="7757100" cy="923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KR" sz="1200">
                <a:solidFill>
                  <a:schemeClr val="dk1"/>
                </a:solidFill>
                <a:latin typeface="Nanum Gothic Coding"/>
                <a:ea typeface="Nanum Gothic Coding"/>
                <a:cs typeface="Nanum Gothic Coding"/>
                <a:sym typeface="Nanum Gothic Coding"/>
              </a:rPr>
              <a:t>아래와 같이 command로 검출할 수 있다. (AWS에서 디스플레이 에러 발생)</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rPr lang="ko-KR" sz="1200">
                <a:solidFill>
                  <a:schemeClr val="dk1"/>
                </a:solidFill>
                <a:latin typeface="Nanum Gothic Coding"/>
                <a:ea typeface="Nanum Gothic Coding"/>
                <a:cs typeface="Nanum Gothic Coding"/>
                <a:sym typeface="Nanum Gothic Coding"/>
              </a:rPr>
              <a:t>이미지 : ./darknet detector test &lt;data파일&gt; &lt;cfg파일&gt; &lt;weights파일&gt; &lt;이미지파일&gt;</a:t>
            </a:r>
            <a:endParaRPr sz="1200">
              <a:solidFill>
                <a:schemeClr val="dk1"/>
              </a:solidFill>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rPr lang="ko-KR" sz="1200">
                <a:solidFill>
                  <a:schemeClr val="dk1"/>
                </a:solidFill>
                <a:latin typeface="Nanum Gothic Coding"/>
                <a:ea typeface="Nanum Gothic Coding"/>
                <a:cs typeface="Nanum Gothic Coding"/>
                <a:sym typeface="Nanum Gothic Coding"/>
              </a:rPr>
              <a:t>동영상 : ./darknet detector demo &lt;data파일&gt; &lt;cfg파일&gt; &lt;weights파일&gt; &lt;동영상파일&gt;</a:t>
            </a:r>
            <a:endParaRPr sz="1200">
              <a:solidFill>
                <a:srgbClr val="FF0000"/>
              </a:solidFill>
              <a:latin typeface="Nanum Gothic Coding"/>
              <a:ea typeface="Nanum Gothic Coding"/>
              <a:cs typeface="Nanum Gothic Coding"/>
              <a:sym typeface="Nanum Gothic Coding"/>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d3548c0e55_1_35"/>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d3548c0e55_1_35"/>
          <p:cNvSpPr txBox="1"/>
          <p:nvPr/>
        </p:nvSpPr>
        <p:spPr>
          <a:xfrm>
            <a:off x="271549" y="376100"/>
            <a:ext cx="84318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수행결과 및 시연 </a:t>
            </a:r>
            <a:r>
              <a:rPr b="1" lang="ko-KR" sz="3000">
                <a:solidFill>
                  <a:schemeClr val="dk1"/>
                </a:solidFill>
                <a:latin typeface="Do Hyeon"/>
                <a:ea typeface="Do Hyeon"/>
                <a:cs typeface="Do Hyeon"/>
                <a:sym typeface="Do Hyeon"/>
              </a:rPr>
              <a:t>(정상 검출)</a:t>
            </a:r>
            <a:endParaRPr b="1" sz="3000">
              <a:solidFill>
                <a:schemeClr val="dk1"/>
              </a:solidFill>
              <a:latin typeface="Do Hyeon"/>
              <a:ea typeface="Do Hyeon"/>
              <a:cs typeface="Do Hyeon"/>
              <a:sym typeface="Do Hyeon"/>
            </a:endParaRPr>
          </a:p>
        </p:txBody>
      </p:sp>
      <p:pic>
        <p:nvPicPr>
          <p:cNvPr id="661" name="Google Shape;661;gd3548c0e55_1_35"/>
          <p:cNvPicPr preferRelativeResize="0"/>
          <p:nvPr/>
        </p:nvPicPr>
        <p:blipFill>
          <a:blip r:embed="rId3">
            <a:alphaModFix/>
          </a:blip>
          <a:stretch>
            <a:fillRect/>
          </a:stretch>
        </p:blipFill>
        <p:spPr>
          <a:xfrm>
            <a:off x="76200" y="1481200"/>
            <a:ext cx="4272276" cy="2563350"/>
          </a:xfrm>
          <a:prstGeom prst="rect">
            <a:avLst/>
          </a:prstGeom>
          <a:noFill/>
          <a:ln>
            <a:noFill/>
          </a:ln>
        </p:spPr>
      </p:pic>
      <p:pic>
        <p:nvPicPr>
          <p:cNvPr id="662" name="Google Shape;662;gd3548c0e55_1_35"/>
          <p:cNvPicPr preferRelativeResize="0"/>
          <p:nvPr/>
        </p:nvPicPr>
        <p:blipFill>
          <a:blip r:embed="rId4">
            <a:alphaModFix/>
          </a:blip>
          <a:stretch>
            <a:fillRect/>
          </a:stretch>
        </p:blipFill>
        <p:spPr>
          <a:xfrm>
            <a:off x="4468661" y="1481200"/>
            <a:ext cx="4616814" cy="2563350"/>
          </a:xfrm>
          <a:prstGeom prst="rect">
            <a:avLst/>
          </a:prstGeom>
          <a:noFill/>
          <a:ln>
            <a:noFill/>
          </a:ln>
        </p:spPr>
      </p:pic>
      <p:pic>
        <p:nvPicPr>
          <p:cNvPr id="663" name="Google Shape;663;gd3548c0e55_1_35"/>
          <p:cNvPicPr preferRelativeResize="0"/>
          <p:nvPr/>
        </p:nvPicPr>
        <p:blipFill>
          <a:blip r:embed="rId5">
            <a:alphaModFix/>
          </a:blip>
          <a:stretch>
            <a:fillRect/>
          </a:stretch>
        </p:blipFill>
        <p:spPr>
          <a:xfrm>
            <a:off x="76200" y="4200650"/>
            <a:ext cx="4449369" cy="2533425"/>
          </a:xfrm>
          <a:prstGeom prst="rect">
            <a:avLst/>
          </a:prstGeom>
          <a:noFill/>
          <a:ln>
            <a:noFill/>
          </a:ln>
        </p:spPr>
      </p:pic>
      <p:pic>
        <p:nvPicPr>
          <p:cNvPr id="664" name="Google Shape;664;gd3548c0e55_1_35"/>
          <p:cNvPicPr preferRelativeResize="0"/>
          <p:nvPr/>
        </p:nvPicPr>
        <p:blipFill>
          <a:blip r:embed="rId6">
            <a:alphaModFix/>
          </a:blip>
          <a:stretch>
            <a:fillRect/>
          </a:stretch>
        </p:blipFill>
        <p:spPr>
          <a:xfrm>
            <a:off x="4636100" y="4200643"/>
            <a:ext cx="4449374" cy="25334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d35110d17f_2_6"/>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d35110d17f_2_6"/>
          <p:cNvSpPr txBox="1"/>
          <p:nvPr/>
        </p:nvSpPr>
        <p:spPr>
          <a:xfrm>
            <a:off x="271549" y="376100"/>
            <a:ext cx="84318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수행결과 및 시연 </a:t>
            </a:r>
            <a:r>
              <a:rPr b="1" lang="ko-KR" sz="3000">
                <a:solidFill>
                  <a:schemeClr val="dk1"/>
                </a:solidFill>
                <a:latin typeface="Do Hyeon"/>
                <a:ea typeface="Do Hyeon"/>
                <a:cs typeface="Do Hyeon"/>
                <a:sym typeface="Do Hyeon"/>
              </a:rPr>
              <a:t>(미검출/오검출)</a:t>
            </a:r>
            <a:endParaRPr b="1" sz="3000">
              <a:solidFill>
                <a:schemeClr val="dk1"/>
              </a:solidFill>
              <a:latin typeface="Do Hyeon"/>
              <a:ea typeface="Do Hyeon"/>
              <a:cs typeface="Do Hyeon"/>
              <a:sym typeface="Do Hyeon"/>
            </a:endParaRPr>
          </a:p>
        </p:txBody>
      </p:sp>
      <p:pic>
        <p:nvPicPr>
          <p:cNvPr id="671" name="Google Shape;671;gd35110d17f_2_6"/>
          <p:cNvPicPr preferRelativeResize="0"/>
          <p:nvPr/>
        </p:nvPicPr>
        <p:blipFill>
          <a:blip r:embed="rId3">
            <a:alphaModFix/>
          </a:blip>
          <a:stretch>
            <a:fillRect/>
          </a:stretch>
        </p:blipFill>
        <p:spPr>
          <a:xfrm>
            <a:off x="0" y="1458600"/>
            <a:ext cx="4547825" cy="2592109"/>
          </a:xfrm>
          <a:prstGeom prst="rect">
            <a:avLst/>
          </a:prstGeom>
          <a:noFill/>
          <a:ln>
            <a:noFill/>
          </a:ln>
        </p:spPr>
      </p:pic>
      <p:pic>
        <p:nvPicPr>
          <p:cNvPr id="672" name="Google Shape;672;gd35110d17f_2_6"/>
          <p:cNvPicPr preferRelativeResize="0"/>
          <p:nvPr/>
        </p:nvPicPr>
        <p:blipFill>
          <a:blip r:embed="rId4">
            <a:alphaModFix/>
          </a:blip>
          <a:stretch>
            <a:fillRect/>
          </a:stretch>
        </p:blipFill>
        <p:spPr>
          <a:xfrm>
            <a:off x="4596175" y="1457275"/>
            <a:ext cx="4547825" cy="2594768"/>
          </a:xfrm>
          <a:prstGeom prst="rect">
            <a:avLst/>
          </a:prstGeom>
          <a:noFill/>
          <a:ln>
            <a:noFill/>
          </a:ln>
        </p:spPr>
      </p:pic>
      <p:pic>
        <p:nvPicPr>
          <p:cNvPr id="673" name="Google Shape;673;gd35110d17f_2_6"/>
          <p:cNvPicPr preferRelativeResize="0"/>
          <p:nvPr/>
        </p:nvPicPr>
        <p:blipFill rotWithShape="1">
          <a:blip r:embed="rId5">
            <a:alphaModFix/>
          </a:blip>
          <a:srcRect b="0" l="0" r="8231" t="0"/>
          <a:stretch/>
        </p:blipFill>
        <p:spPr>
          <a:xfrm>
            <a:off x="0" y="4144600"/>
            <a:ext cx="4479900" cy="2589474"/>
          </a:xfrm>
          <a:prstGeom prst="rect">
            <a:avLst/>
          </a:prstGeom>
          <a:noFill/>
          <a:ln>
            <a:noFill/>
          </a:ln>
        </p:spPr>
      </p:pic>
      <p:pic>
        <p:nvPicPr>
          <p:cNvPr id="674" name="Google Shape;674;gd35110d17f_2_6"/>
          <p:cNvPicPr preferRelativeResize="0"/>
          <p:nvPr/>
        </p:nvPicPr>
        <p:blipFill>
          <a:blip r:embed="rId6">
            <a:alphaModFix/>
          </a:blip>
          <a:stretch>
            <a:fillRect/>
          </a:stretch>
        </p:blipFill>
        <p:spPr>
          <a:xfrm>
            <a:off x="4596160" y="4144600"/>
            <a:ext cx="4547839" cy="25894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d3548c0e55_1_50"/>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d3548c0e55_1_50"/>
          <p:cNvSpPr txBox="1"/>
          <p:nvPr/>
        </p:nvSpPr>
        <p:spPr>
          <a:xfrm>
            <a:off x="271556" y="376112"/>
            <a:ext cx="68952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000"/>
              <a:buFont typeface="Malgun Gothic"/>
              <a:buNone/>
            </a:pPr>
            <a:r>
              <a:rPr b="1" lang="ko-KR" sz="4000">
                <a:solidFill>
                  <a:schemeClr val="dk1"/>
                </a:solidFill>
                <a:latin typeface="Do Hyeon"/>
                <a:ea typeface="Do Hyeon"/>
                <a:cs typeface="Do Hyeon"/>
                <a:sym typeface="Do Hyeon"/>
              </a:rPr>
              <a:t>수행결과 및 시연 </a:t>
            </a:r>
            <a:r>
              <a:rPr b="1" lang="ko-KR" sz="3000">
                <a:solidFill>
                  <a:schemeClr val="dk1"/>
                </a:solidFill>
                <a:latin typeface="Do Hyeon"/>
                <a:ea typeface="Do Hyeon"/>
                <a:cs typeface="Do Hyeon"/>
                <a:sym typeface="Do Hyeon"/>
              </a:rPr>
              <a:t>(동영상)</a:t>
            </a:r>
            <a:endParaRPr b="1" sz="3000">
              <a:solidFill>
                <a:schemeClr val="dk1"/>
              </a:solidFill>
              <a:latin typeface="Do Hyeon"/>
              <a:ea typeface="Do Hyeon"/>
              <a:cs typeface="Do Hyeon"/>
              <a:sym typeface="Do Hyeon"/>
            </a:endParaRPr>
          </a:p>
        </p:txBody>
      </p:sp>
      <p:pic>
        <p:nvPicPr>
          <p:cNvPr id="681" name="Google Shape;681;gd3548c0e55_1_50" title="res_test4.mp4">
            <a:hlinkClick r:id="rId3"/>
          </p:cNvPr>
          <p:cNvPicPr preferRelativeResize="0"/>
          <p:nvPr/>
        </p:nvPicPr>
        <p:blipFill>
          <a:blip r:embed="rId4">
            <a:alphaModFix/>
          </a:blip>
          <a:stretch>
            <a:fillRect/>
          </a:stretch>
        </p:blipFill>
        <p:spPr>
          <a:xfrm>
            <a:off x="152400" y="1629900"/>
            <a:ext cx="8839200" cy="497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d3548c0e55_2_70"/>
          <p:cNvSpPr/>
          <p:nvPr/>
        </p:nvSpPr>
        <p:spPr>
          <a:xfrm>
            <a:off x="0" y="1485575"/>
            <a:ext cx="9144000" cy="396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d3548c0e55_2_70"/>
          <p:cNvSpPr txBox="1"/>
          <p:nvPr/>
        </p:nvSpPr>
        <p:spPr>
          <a:xfrm>
            <a:off x="0" y="297270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6000">
                <a:latin typeface="Do Hyeon"/>
                <a:ea typeface="Do Hyeon"/>
                <a:cs typeface="Do Hyeon"/>
                <a:sym typeface="Do Hyeon"/>
              </a:rPr>
              <a:t>5</a:t>
            </a:r>
            <a:r>
              <a:rPr b="1" lang="ko-KR" sz="6000">
                <a:latin typeface="Do Hyeon"/>
                <a:ea typeface="Do Hyeon"/>
                <a:cs typeface="Do Hyeon"/>
                <a:sym typeface="Do Hyeon"/>
              </a:rPr>
              <a:t>. 느낀점</a:t>
            </a:r>
            <a:endParaRPr b="1" sz="6000">
              <a:latin typeface="Do Hyeon"/>
              <a:ea typeface="Do Hyeon"/>
              <a:cs typeface="Do Hyeon"/>
              <a:sym typeface="Do Hye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cxnSp>
        <p:nvCxnSpPr>
          <p:cNvPr id="692" name="Google Shape;692;gd3548c0e55_2_78"/>
          <p:cNvCxnSpPr/>
          <p:nvPr/>
        </p:nvCxnSpPr>
        <p:spPr>
          <a:xfrm>
            <a:off x="193575" y="3415175"/>
            <a:ext cx="8655600" cy="0"/>
          </a:xfrm>
          <a:prstGeom prst="straightConnector1">
            <a:avLst/>
          </a:prstGeom>
          <a:noFill/>
          <a:ln cap="flat" cmpd="sng" w="9525">
            <a:solidFill>
              <a:srgbClr val="A5A5A5"/>
            </a:solidFill>
            <a:prstDash val="solid"/>
            <a:round/>
            <a:headEnd len="med" w="med" type="none"/>
            <a:tailEnd len="med" w="med" type="none"/>
          </a:ln>
        </p:spPr>
      </p:cxnSp>
      <p:cxnSp>
        <p:nvCxnSpPr>
          <p:cNvPr id="693" name="Google Shape;693;gd3548c0e55_2_78"/>
          <p:cNvCxnSpPr/>
          <p:nvPr/>
        </p:nvCxnSpPr>
        <p:spPr>
          <a:xfrm>
            <a:off x="4572000" y="387150"/>
            <a:ext cx="0" cy="6083700"/>
          </a:xfrm>
          <a:prstGeom prst="straightConnector1">
            <a:avLst/>
          </a:prstGeom>
          <a:noFill/>
          <a:ln cap="flat" cmpd="sng" w="9525">
            <a:solidFill>
              <a:srgbClr val="A5A5A5"/>
            </a:solidFill>
            <a:prstDash val="solid"/>
            <a:round/>
            <a:headEnd len="med" w="med" type="none"/>
            <a:tailEnd len="med" w="med" type="none"/>
          </a:ln>
        </p:spPr>
      </p:cxnSp>
      <p:sp>
        <p:nvSpPr>
          <p:cNvPr id="694" name="Google Shape;694;gd3548c0e55_2_78"/>
          <p:cNvSpPr/>
          <p:nvPr/>
        </p:nvSpPr>
        <p:spPr>
          <a:xfrm>
            <a:off x="183375" y="214325"/>
            <a:ext cx="4235100" cy="301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d3548c0e55_2_78"/>
          <p:cNvSpPr txBox="1"/>
          <p:nvPr/>
        </p:nvSpPr>
        <p:spPr>
          <a:xfrm>
            <a:off x="3643800" y="2862575"/>
            <a:ext cx="77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a:latin typeface="Do Hyeon"/>
                <a:ea typeface="Do Hyeon"/>
                <a:cs typeface="Do Hyeon"/>
                <a:sym typeface="Do Hyeon"/>
              </a:rPr>
              <a:t>오경진</a:t>
            </a:r>
            <a:endParaRPr b="1">
              <a:latin typeface="Do Hyeon"/>
              <a:ea typeface="Do Hyeon"/>
              <a:cs typeface="Do Hyeon"/>
              <a:sym typeface="Do Hyeon"/>
            </a:endParaRPr>
          </a:p>
        </p:txBody>
      </p:sp>
      <p:sp>
        <p:nvSpPr>
          <p:cNvPr id="696" name="Google Shape;696;gd3548c0e55_2_78"/>
          <p:cNvSpPr/>
          <p:nvPr/>
        </p:nvSpPr>
        <p:spPr>
          <a:xfrm>
            <a:off x="4724400" y="214275"/>
            <a:ext cx="4235100" cy="301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d3548c0e55_2_78"/>
          <p:cNvSpPr/>
          <p:nvPr/>
        </p:nvSpPr>
        <p:spPr>
          <a:xfrm>
            <a:off x="4724400" y="3600475"/>
            <a:ext cx="4235100" cy="301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d3548c0e55_2_78"/>
          <p:cNvSpPr/>
          <p:nvPr/>
        </p:nvSpPr>
        <p:spPr>
          <a:xfrm>
            <a:off x="184500" y="3600475"/>
            <a:ext cx="4235100" cy="301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d3548c0e55_2_78"/>
          <p:cNvSpPr txBox="1"/>
          <p:nvPr/>
        </p:nvSpPr>
        <p:spPr>
          <a:xfrm>
            <a:off x="4724400" y="2862575"/>
            <a:ext cx="77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a:latin typeface="Do Hyeon"/>
                <a:ea typeface="Do Hyeon"/>
                <a:cs typeface="Do Hyeon"/>
                <a:sym typeface="Do Hyeon"/>
              </a:rPr>
              <a:t>이해동</a:t>
            </a:r>
            <a:endParaRPr b="1">
              <a:latin typeface="Do Hyeon"/>
              <a:ea typeface="Do Hyeon"/>
              <a:cs typeface="Do Hyeon"/>
              <a:sym typeface="Do Hyeon"/>
            </a:endParaRPr>
          </a:p>
        </p:txBody>
      </p:sp>
      <p:sp>
        <p:nvSpPr>
          <p:cNvPr id="700" name="Google Shape;700;gd3548c0e55_2_78"/>
          <p:cNvSpPr txBox="1"/>
          <p:nvPr/>
        </p:nvSpPr>
        <p:spPr>
          <a:xfrm>
            <a:off x="3643800" y="3567575"/>
            <a:ext cx="77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a:latin typeface="Do Hyeon"/>
                <a:ea typeface="Do Hyeon"/>
                <a:cs typeface="Do Hyeon"/>
                <a:sym typeface="Do Hyeon"/>
              </a:rPr>
              <a:t>박건우</a:t>
            </a:r>
            <a:endParaRPr b="1">
              <a:latin typeface="Do Hyeon"/>
              <a:ea typeface="Do Hyeon"/>
              <a:cs typeface="Do Hyeon"/>
              <a:sym typeface="Do Hyeon"/>
            </a:endParaRPr>
          </a:p>
        </p:txBody>
      </p:sp>
      <p:sp>
        <p:nvSpPr>
          <p:cNvPr id="701" name="Google Shape;701;gd3548c0e55_2_78"/>
          <p:cNvSpPr txBox="1"/>
          <p:nvPr/>
        </p:nvSpPr>
        <p:spPr>
          <a:xfrm>
            <a:off x="4724400" y="3567575"/>
            <a:ext cx="77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a:latin typeface="Do Hyeon"/>
                <a:ea typeface="Do Hyeon"/>
                <a:cs typeface="Do Hyeon"/>
                <a:sym typeface="Do Hyeon"/>
              </a:rPr>
              <a:t>엄정민</a:t>
            </a:r>
            <a:endParaRPr b="1">
              <a:latin typeface="Do Hyeon"/>
              <a:ea typeface="Do Hyeon"/>
              <a:cs typeface="Do Hyeon"/>
              <a:sym typeface="Do Hyeon"/>
            </a:endParaRPr>
          </a:p>
        </p:txBody>
      </p:sp>
      <p:sp>
        <p:nvSpPr>
          <p:cNvPr id="702" name="Google Shape;702;gd3548c0e55_2_78"/>
          <p:cNvSpPr txBox="1"/>
          <p:nvPr/>
        </p:nvSpPr>
        <p:spPr>
          <a:xfrm>
            <a:off x="273225" y="605405"/>
            <a:ext cx="39723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훈련데이터 수집 과정은 많은 노력과 시간이 소요되며, 훈련데이터의 품질은 성능에 큰 영향을 주므로, 확실한 계획이 필요하다고 생각됨.</a:t>
            </a:r>
            <a:endParaRPr>
              <a:latin typeface="Nanum Gothic Coding"/>
              <a:ea typeface="Nanum Gothic Coding"/>
              <a:cs typeface="Nanum Gothic Coding"/>
              <a:sym typeface="Nanum Gothic Coding"/>
            </a:endParaRPr>
          </a:p>
        </p:txBody>
      </p:sp>
      <p:sp>
        <p:nvSpPr>
          <p:cNvPr id="703" name="Google Shape;703;gd3548c0e55_2_78"/>
          <p:cNvSpPr txBox="1"/>
          <p:nvPr/>
        </p:nvSpPr>
        <p:spPr>
          <a:xfrm>
            <a:off x="5018100" y="587775"/>
            <a:ext cx="37683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모델 성능을 높이기 위한 고품질의 훈련 이미지 수집에 노력이 필요함을 깨달음</a:t>
            </a:r>
            <a:endParaRPr>
              <a:latin typeface="Nanum Gothic Coding"/>
              <a:ea typeface="Nanum Gothic Coding"/>
              <a:cs typeface="Nanum Gothic Coding"/>
              <a:sym typeface="Nanum Gothic Coding"/>
            </a:endParaRPr>
          </a:p>
          <a:p>
            <a:pPr indent="0" lvl="0" marL="0" rtl="0" algn="l">
              <a:lnSpc>
                <a:spcPct val="115000"/>
              </a:lnSpc>
              <a:spcBef>
                <a:spcPts val="0"/>
              </a:spcBef>
              <a:spcAft>
                <a:spcPts val="0"/>
              </a:spcAft>
              <a:buNone/>
            </a:pPr>
            <a:r>
              <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객체 인식 기법을 익히면서 새로운 기법의 환경 설정 및 사용법을 잘 습득할 수 있을 것이라는 자신감이 생김</a:t>
            </a:r>
            <a:endParaRPr>
              <a:latin typeface="Nanum Gothic Coding"/>
              <a:ea typeface="Nanum Gothic Coding"/>
              <a:cs typeface="Nanum Gothic Coding"/>
              <a:sym typeface="Nanum Gothic Coding"/>
            </a:endParaRPr>
          </a:p>
          <a:p>
            <a:pPr indent="0" lvl="0" marL="0" rtl="0" algn="l">
              <a:lnSpc>
                <a:spcPct val="115000"/>
              </a:lnSpc>
              <a:spcBef>
                <a:spcPts val="0"/>
              </a:spcBef>
              <a:spcAft>
                <a:spcPts val="0"/>
              </a:spcAft>
              <a:buNone/>
            </a:pPr>
            <a:r>
              <a:t/>
            </a:r>
            <a:endParaRPr>
              <a:latin typeface="Nanum Gothic Coding"/>
              <a:ea typeface="Nanum Gothic Coding"/>
              <a:cs typeface="Nanum Gothic Coding"/>
              <a:sym typeface="Nanum Gothic Coding"/>
            </a:endParaRPr>
          </a:p>
        </p:txBody>
      </p:sp>
      <p:sp>
        <p:nvSpPr>
          <p:cNvPr id="704" name="Google Shape;704;gd3548c0e55_2_78"/>
          <p:cNvSpPr txBox="1"/>
          <p:nvPr/>
        </p:nvSpPr>
        <p:spPr>
          <a:xfrm>
            <a:off x="4897500" y="3815375"/>
            <a:ext cx="3888900" cy="1740300"/>
          </a:xfrm>
          <a:prstGeom prst="rect">
            <a:avLst/>
          </a:prstGeom>
          <a:noFill/>
          <a:ln>
            <a:noFill/>
          </a:ln>
        </p:spPr>
        <p:txBody>
          <a:bodyPr anchorCtr="0" anchor="t" bIns="91425" lIns="91425" spcFirstLastPara="1" rIns="91425" wrap="square" tIns="90000">
            <a:noAutofit/>
          </a:bodyPr>
          <a:lstStyle/>
          <a:p>
            <a:pPr indent="-317500" lvl="0" marL="457200" rtl="0" algn="l">
              <a:lnSpc>
                <a:spcPct val="115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다양한 activation과 optimizer를 경험해 볼 수 있었음</a:t>
            </a:r>
            <a:endParaRPr>
              <a:solidFill>
                <a:schemeClr val="dk1"/>
              </a:solidFill>
              <a:latin typeface="Nanum Gothic Coding"/>
              <a:ea typeface="Nanum Gothic Coding"/>
              <a:cs typeface="Nanum Gothic Coding"/>
              <a:sym typeface="Nanum Gothic Coding"/>
            </a:endParaRPr>
          </a:p>
          <a:p>
            <a:pPr indent="0" lvl="0" marL="457200" rtl="0" algn="l">
              <a:lnSpc>
                <a:spcPct val="115000"/>
              </a:lnSpc>
              <a:spcBef>
                <a:spcPts val="0"/>
              </a:spcBef>
              <a:spcAft>
                <a:spcPts val="0"/>
              </a:spcAft>
              <a:buNone/>
            </a:pPr>
            <a:r>
              <a:t/>
            </a:r>
            <a:endParaRPr>
              <a:solidFill>
                <a:schemeClr val="dk1"/>
              </a:solidFill>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하이퍼 파라미터를 조금만 조절해도 결과에 큰 영향을 주므로, 세밀한 조정이 필요하며 과정마다 기록의  필요성을 느꼈음</a:t>
            </a:r>
            <a:endParaRPr>
              <a:solidFill>
                <a:schemeClr val="dk1"/>
              </a:solidFill>
              <a:latin typeface="Nanum Gothic Coding"/>
              <a:ea typeface="Nanum Gothic Coding"/>
              <a:cs typeface="Nanum Gothic Coding"/>
              <a:sym typeface="Nanum Gothic Coding"/>
            </a:endParaRPr>
          </a:p>
          <a:p>
            <a:pPr indent="0" lvl="0" marL="457200" rtl="0" algn="l">
              <a:lnSpc>
                <a:spcPct val="115000"/>
              </a:lnSpc>
              <a:spcBef>
                <a:spcPts val="0"/>
              </a:spcBef>
              <a:spcAft>
                <a:spcPts val="0"/>
              </a:spcAft>
              <a:buNone/>
            </a:pPr>
            <a:r>
              <a:t/>
            </a:r>
            <a:endParaRPr>
              <a:solidFill>
                <a:schemeClr val="dk1"/>
              </a:solidFill>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Clr>
                <a:schemeClr val="dk1"/>
              </a:buClr>
              <a:buSzPts val="1400"/>
              <a:buFont typeface="Nanum Gothic Coding"/>
              <a:buChar char="-"/>
            </a:pPr>
            <a:r>
              <a:rPr lang="ko-KR">
                <a:solidFill>
                  <a:schemeClr val="dk1"/>
                </a:solidFill>
                <a:latin typeface="Nanum Gothic Coding"/>
                <a:ea typeface="Nanum Gothic Coding"/>
                <a:cs typeface="Nanum Gothic Coding"/>
                <a:sym typeface="Nanum Gothic Coding"/>
              </a:rPr>
              <a:t>WBS시스템이 팀원 간 프로젝트 일정을 맞추는 데 큰 도움이 된다고 느꼈음</a:t>
            </a:r>
            <a:endParaRPr>
              <a:latin typeface="Nanum Gothic Coding"/>
              <a:ea typeface="Nanum Gothic Coding"/>
              <a:cs typeface="Nanum Gothic Coding"/>
              <a:sym typeface="Nanum Gothic Coding"/>
            </a:endParaRPr>
          </a:p>
        </p:txBody>
      </p:sp>
      <p:sp>
        <p:nvSpPr>
          <p:cNvPr id="705" name="Google Shape;705;gd3548c0e55_2_78"/>
          <p:cNvSpPr txBox="1"/>
          <p:nvPr/>
        </p:nvSpPr>
        <p:spPr>
          <a:xfrm>
            <a:off x="273225" y="3891575"/>
            <a:ext cx="39723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score가 낮게 나오는 이유에 대해 깊이 생각해보고 해결할 수 있었다.</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다양한 전이학습 모델을 사용해보았다.</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Fine Tuning을 통해 학습을 한 번이 아닌 여러 번 </a:t>
            </a:r>
            <a:endParaRPr>
              <a:latin typeface="Nanum Gothic Coding"/>
              <a:ea typeface="Nanum Gothic Coding"/>
              <a:cs typeface="Nanum Gothic Coding"/>
              <a:sym typeface="Nanum Gothic Coding"/>
            </a:endParaRPr>
          </a:p>
        </p:txBody>
      </p:sp>
      <p:sp>
        <p:nvSpPr>
          <p:cNvPr id="706" name="Google Shape;706;gd3548c0e55_2_78"/>
          <p:cNvSpPr txBox="1"/>
          <p:nvPr/>
        </p:nvSpPr>
        <p:spPr>
          <a:xfrm>
            <a:off x="273225" y="1864075"/>
            <a:ext cx="39723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객체 인식모델에서 YoloV4나 YoloV5를 사용하면 더욱 성능을 높일수 있을거라 생각됨</a:t>
            </a:r>
            <a:endParaRPr>
              <a:latin typeface="Nanum Gothic Coding"/>
              <a:ea typeface="Nanum Gothic Coding"/>
              <a:cs typeface="Nanum Gothic Coding"/>
              <a:sym typeface="Nanum Gothic Coding"/>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d3548c0e55_2_96"/>
          <p:cNvSpPr txBox="1"/>
          <p:nvPr/>
        </p:nvSpPr>
        <p:spPr>
          <a:xfrm>
            <a:off x="631900" y="1210100"/>
            <a:ext cx="82146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ko-KR">
                <a:solidFill>
                  <a:schemeClr val="dk1"/>
                </a:solidFill>
              </a:rPr>
              <a:t>(지디엘시스템 AI융합 해양경비시스템)</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ko-KR">
                <a:solidFill>
                  <a:schemeClr val="dk1"/>
                </a:solidFill>
              </a:rPr>
              <a:t>https://n.news.naver.com/article/030/0002940214</a:t>
            </a:r>
            <a:endParaRPr>
              <a:solidFill>
                <a:schemeClr val="dk1"/>
              </a:solidFill>
            </a:endParaRPr>
          </a:p>
          <a:p>
            <a:pPr indent="0" lvl="0" marL="0" rtl="0" algn="l">
              <a:lnSpc>
                <a:spcPct val="115000"/>
              </a:lnSpc>
              <a:spcBef>
                <a:spcPts val="0"/>
              </a:spcBef>
              <a:spcAft>
                <a:spcPts val="0"/>
              </a:spcAft>
              <a:buNone/>
            </a:pPr>
            <a:r>
              <a:rPr lang="ko-KR">
                <a:solidFill>
                  <a:schemeClr val="dk1"/>
                </a:solidFill>
              </a:rPr>
              <a:t>(포스코 ICT 비전AI)</a:t>
            </a:r>
            <a:endParaRPr>
              <a:solidFill>
                <a:schemeClr val="dk1"/>
              </a:solidFill>
            </a:endParaRPr>
          </a:p>
          <a:p>
            <a:pPr indent="-317500" lvl="0" marL="457200" rtl="0" algn="l">
              <a:lnSpc>
                <a:spcPct val="115000"/>
              </a:lnSpc>
              <a:spcBef>
                <a:spcPts val="0"/>
              </a:spcBef>
              <a:spcAft>
                <a:spcPts val="0"/>
              </a:spcAft>
              <a:buSzPts val="1400"/>
              <a:buChar char="-"/>
            </a:pPr>
            <a:r>
              <a:rPr lang="ko-KR">
                <a:solidFill>
                  <a:schemeClr val="dk1"/>
                </a:solidFill>
                <a:uFill>
                  <a:noFill/>
                </a:uFill>
                <a:hlinkClick r:id="rId3">
                  <a:extLst>
                    <a:ext uri="{A12FA001-AC4F-418D-AE19-62706E023703}">
                      <ahyp:hlinkClr val="tx"/>
                    </a:ext>
                  </a:extLst>
                </a:hlinkClick>
              </a:rPr>
              <a:t>https://n.news.naver.com/article/014/0004622991</a:t>
            </a:r>
            <a:endParaRPr>
              <a:solidFill>
                <a:schemeClr val="dk1"/>
              </a:solidFill>
            </a:endParaRPr>
          </a:p>
          <a:p>
            <a:pPr indent="0" lvl="0" marL="0" rtl="0" algn="l">
              <a:lnSpc>
                <a:spcPct val="115000"/>
              </a:lnSpc>
              <a:spcBef>
                <a:spcPts val="0"/>
              </a:spcBef>
              <a:spcAft>
                <a:spcPts val="0"/>
              </a:spcAft>
              <a:buNone/>
            </a:pPr>
            <a:r>
              <a:rPr lang="ko-KR">
                <a:solidFill>
                  <a:schemeClr val="dk1"/>
                </a:solidFill>
              </a:rPr>
              <a:t>(tensorflow)</a:t>
            </a:r>
            <a:endParaRPr>
              <a:solidFill>
                <a:schemeClr val="dk1"/>
              </a:solidFill>
            </a:endParaRPr>
          </a:p>
          <a:p>
            <a:pPr indent="-317500" lvl="0" marL="457200" rtl="0" algn="l">
              <a:lnSpc>
                <a:spcPct val="115000"/>
              </a:lnSpc>
              <a:spcBef>
                <a:spcPts val="0"/>
              </a:spcBef>
              <a:spcAft>
                <a:spcPts val="0"/>
              </a:spcAft>
              <a:buSzPts val="1400"/>
              <a:buChar char="-"/>
            </a:pPr>
            <a:r>
              <a:rPr lang="ko-KR">
                <a:solidFill>
                  <a:schemeClr val="dk1"/>
                </a:solidFill>
                <a:uFill>
                  <a:noFill/>
                </a:uFill>
                <a:hlinkClick r:id="rId4">
                  <a:extLst>
                    <a:ext uri="{A12FA001-AC4F-418D-AE19-62706E023703}">
                      <ahyp:hlinkClr val="tx"/>
                    </a:ext>
                  </a:extLst>
                </a:hlinkClick>
              </a:rPr>
              <a:t>https://www.tensorflow.org/api_docs/python/tf</a:t>
            </a:r>
            <a:endParaRPr>
              <a:solidFill>
                <a:schemeClr val="dk1"/>
              </a:solidFill>
            </a:endParaRPr>
          </a:p>
          <a:p>
            <a:pPr indent="0" lvl="0" marL="0" rtl="0" algn="l">
              <a:lnSpc>
                <a:spcPct val="115000"/>
              </a:lnSpc>
              <a:spcBef>
                <a:spcPts val="0"/>
              </a:spcBef>
              <a:spcAft>
                <a:spcPts val="0"/>
              </a:spcAft>
              <a:buNone/>
            </a:pPr>
            <a:r>
              <a:rPr lang="ko-KR">
                <a:solidFill>
                  <a:schemeClr val="dk1"/>
                </a:solidFill>
              </a:rPr>
              <a:t>(image downloader)</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ko-KR">
                <a:solidFill>
                  <a:schemeClr val="dk1"/>
                </a:solidFill>
                <a:uFill>
                  <a:noFill/>
                </a:uFill>
                <a:hlinkClick r:id="rId5">
                  <a:extLst>
                    <a:ext uri="{A12FA001-AC4F-418D-AE19-62706E023703}">
                      <ahyp:hlinkClr val="tx"/>
                    </a:ext>
                  </a:extLst>
                </a:hlinkClick>
              </a:rPr>
              <a:t>https://chrome.google.com/webstore/detail/image-downloader/cnpniohnfphhjihaiiggeabnkjhpaldj</a:t>
            </a:r>
            <a:r>
              <a:rPr lang="ko-KR">
                <a:solidFill>
                  <a:schemeClr val="dk1"/>
                </a:solidFill>
              </a:rPr>
              <a:t> </a:t>
            </a:r>
            <a:endParaRPr>
              <a:solidFill>
                <a:schemeClr val="dk1"/>
              </a:solidFill>
            </a:endParaRPr>
          </a:p>
          <a:p>
            <a:pPr indent="0" lvl="0" marL="0" rtl="0" algn="l">
              <a:lnSpc>
                <a:spcPct val="115000"/>
              </a:lnSpc>
              <a:spcBef>
                <a:spcPts val="0"/>
              </a:spcBef>
              <a:spcAft>
                <a:spcPts val="0"/>
              </a:spcAft>
              <a:buNone/>
            </a:pPr>
            <a:r>
              <a:rPr lang="ko-KR">
                <a:solidFill>
                  <a:schemeClr val="dk1"/>
                </a:solidFill>
              </a:rPr>
              <a:t>(yolo mark 프로그램)</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ko-KR">
                <a:solidFill>
                  <a:schemeClr val="dk1"/>
                </a:solidFill>
                <a:uFill>
                  <a:noFill/>
                </a:uFill>
                <a:hlinkClick r:id="rId6">
                  <a:extLst>
                    <a:ext uri="{A12FA001-AC4F-418D-AE19-62706E023703}">
                      <ahyp:hlinkClr val="tx"/>
                    </a:ext>
                  </a:extLst>
                </a:hlinkClick>
              </a:rPr>
              <a:t>https://github.com/AlexeyAB/Yolo_mark</a:t>
            </a:r>
            <a:r>
              <a:rPr lang="ko-KR">
                <a:solidFill>
                  <a:schemeClr val="dk1"/>
                </a:solidFill>
              </a:rPr>
              <a:t> </a:t>
            </a:r>
            <a:endParaRPr>
              <a:solidFill>
                <a:schemeClr val="dk1"/>
              </a:solidFill>
            </a:endParaRPr>
          </a:p>
          <a:p>
            <a:pPr indent="0" lvl="0" marL="0" rtl="0" algn="l">
              <a:lnSpc>
                <a:spcPct val="115000"/>
              </a:lnSpc>
              <a:spcBef>
                <a:spcPts val="0"/>
              </a:spcBef>
              <a:spcAft>
                <a:spcPts val="0"/>
              </a:spcAft>
              <a:buNone/>
            </a:pPr>
            <a:r>
              <a:rPr lang="ko-KR">
                <a:solidFill>
                  <a:schemeClr val="dk1"/>
                </a:solidFill>
              </a:rPr>
              <a:t>(yolo darknet1)</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ko-KR">
                <a:solidFill>
                  <a:schemeClr val="dk1"/>
                </a:solidFill>
                <a:uFill>
                  <a:noFill/>
                </a:uFill>
                <a:hlinkClick r:id="rId7">
                  <a:extLst>
                    <a:ext uri="{A12FA001-AC4F-418D-AE19-62706E023703}">
                      <ahyp:hlinkClr val="tx"/>
                    </a:ext>
                  </a:extLst>
                </a:hlinkClick>
              </a:rPr>
              <a:t>https://github.com/pjreddie/darknet</a:t>
            </a:r>
            <a:r>
              <a:rPr lang="ko-KR">
                <a:solidFill>
                  <a:schemeClr val="dk1"/>
                </a:solidFill>
              </a:rPr>
              <a:t> </a:t>
            </a:r>
            <a:endParaRPr>
              <a:solidFill>
                <a:schemeClr val="dk1"/>
              </a:solidFill>
            </a:endParaRPr>
          </a:p>
          <a:p>
            <a:pPr indent="0" lvl="0" marL="0" rtl="0" algn="l">
              <a:lnSpc>
                <a:spcPct val="115000"/>
              </a:lnSpc>
              <a:spcBef>
                <a:spcPts val="0"/>
              </a:spcBef>
              <a:spcAft>
                <a:spcPts val="0"/>
              </a:spcAft>
              <a:buNone/>
            </a:pPr>
            <a:r>
              <a:rPr lang="ko-KR">
                <a:solidFill>
                  <a:schemeClr val="dk1"/>
                </a:solidFill>
              </a:rPr>
              <a:t>(yolo darknet2)</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ko-KR">
                <a:solidFill>
                  <a:schemeClr val="dk1"/>
                </a:solidFill>
                <a:uFill>
                  <a:noFill/>
                </a:uFill>
                <a:hlinkClick r:id="rId8">
                  <a:extLst>
                    <a:ext uri="{A12FA001-AC4F-418D-AE19-62706E023703}">
                      <ahyp:hlinkClr val="tx"/>
                    </a:ext>
                  </a:extLst>
                </a:hlinkClick>
              </a:rPr>
              <a:t>https://github.com/AlexeyAB/darknet</a:t>
            </a:r>
            <a:endParaRPr>
              <a:solidFill>
                <a:schemeClr val="dk1"/>
              </a:solidFill>
            </a:endParaRPr>
          </a:p>
          <a:p>
            <a:pPr indent="0" lvl="0" marL="0" rtl="0" algn="l">
              <a:lnSpc>
                <a:spcPct val="115000"/>
              </a:lnSpc>
              <a:spcBef>
                <a:spcPts val="0"/>
              </a:spcBef>
              <a:spcAft>
                <a:spcPts val="0"/>
              </a:spcAft>
              <a:buNone/>
            </a:pPr>
            <a:r>
              <a:rPr lang="ko-KR">
                <a:solidFill>
                  <a:schemeClr val="dk1"/>
                </a:solidFill>
              </a:rPr>
              <a:t>(darknet.py 수정)</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ko-KR">
                <a:solidFill>
                  <a:schemeClr val="dk1"/>
                </a:solidFill>
              </a:rPr>
              <a:t>https://deepflowest.tistory.com/212</a:t>
            </a:r>
            <a:endParaRPr>
              <a:solidFill>
                <a:schemeClr val="dk1"/>
              </a:solidFill>
            </a:endParaRPr>
          </a:p>
        </p:txBody>
      </p:sp>
      <p:sp>
        <p:nvSpPr>
          <p:cNvPr id="712" name="Google Shape;712;gd3548c0e55_2_96"/>
          <p:cNvSpPr txBox="1"/>
          <p:nvPr/>
        </p:nvSpPr>
        <p:spPr>
          <a:xfrm>
            <a:off x="456225" y="499675"/>
            <a:ext cx="279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800">
                <a:latin typeface="Do Hyeon"/>
                <a:ea typeface="Do Hyeon"/>
                <a:cs typeface="Do Hyeon"/>
                <a:sym typeface="Do Hyeon"/>
              </a:rPr>
              <a:t>참고한 자료 및 사이트 </a:t>
            </a:r>
            <a:endParaRPr sz="1800">
              <a:latin typeface="Do Hyeon"/>
              <a:ea typeface="Do Hyeon"/>
              <a:cs typeface="Do Hyeon"/>
              <a:sym typeface="Do Hyeon"/>
            </a:endParaRPr>
          </a:p>
        </p:txBody>
      </p:sp>
      <p:cxnSp>
        <p:nvCxnSpPr>
          <p:cNvPr id="713" name="Google Shape;713;gd3548c0e55_2_96"/>
          <p:cNvCxnSpPr/>
          <p:nvPr/>
        </p:nvCxnSpPr>
        <p:spPr>
          <a:xfrm>
            <a:off x="456225" y="961375"/>
            <a:ext cx="2115300" cy="0"/>
          </a:xfrm>
          <a:prstGeom prst="straightConnector1">
            <a:avLst/>
          </a:prstGeom>
          <a:noFill/>
          <a:ln cap="flat" cmpd="sng" w="9525">
            <a:solidFill>
              <a:srgbClr val="A5A5A5"/>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d3548c0e55_2_4"/>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d3548c0e55_2_4"/>
          <p:cNvSpPr txBox="1"/>
          <p:nvPr/>
        </p:nvSpPr>
        <p:spPr>
          <a:xfrm>
            <a:off x="271554" y="376100"/>
            <a:ext cx="22311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600">
                <a:solidFill>
                  <a:schemeClr val="dk1"/>
                </a:solidFill>
                <a:latin typeface="Do Hyeon"/>
                <a:ea typeface="Do Hyeon"/>
                <a:cs typeface="Do Hyeon"/>
                <a:sym typeface="Do Hyeon"/>
              </a:rPr>
              <a:t>주제 소개</a:t>
            </a:r>
            <a:endParaRPr b="1" sz="3600">
              <a:solidFill>
                <a:schemeClr val="dk1"/>
              </a:solidFill>
              <a:latin typeface="Do Hyeon"/>
              <a:ea typeface="Do Hyeon"/>
              <a:cs typeface="Do Hyeon"/>
              <a:sym typeface="Do Hyeon"/>
            </a:endParaRPr>
          </a:p>
        </p:txBody>
      </p:sp>
      <p:sp>
        <p:nvSpPr>
          <p:cNvPr id="146" name="Google Shape;146;gd3548c0e55_2_4"/>
          <p:cNvSpPr txBox="1"/>
          <p:nvPr/>
        </p:nvSpPr>
        <p:spPr>
          <a:xfrm>
            <a:off x="0" y="310575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3000">
                <a:latin typeface="Nanum Gothic Coding"/>
                <a:ea typeface="Nanum Gothic Coding"/>
                <a:cs typeface="Nanum Gothic Coding"/>
                <a:sym typeface="Nanum Gothic Coding"/>
              </a:rPr>
              <a:t>“적과 아군을 구별하는 </a:t>
            </a:r>
            <a:r>
              <a:rPr b="1" lang="ko-KR" sz="3000">
                <a:latin typeface="Nanum Gothic Coding"/>
                <a:ea typeface="Nanum Gothic Coding"/>
                <a:cs typeface="Nanum Gothic Coding"/>
                <a:sym typeface="Nanum Gothic Coding"/>
              </a:rPr>
              <a:t>적 감지</a:t>
            </a:r>
            <a:r>
              <a:rPr lang="ko-KR" sz="3000">
                <a:latin typeface="Nanum Gothic Coding"/>
                <a:ea typeface="Nanum Gothic Coding"/>
                <a:cs typeface="Nanum Gothic Coding"/>
                <a:sym typeface="Nanum Gothic Coding"/>
              </a:rPr>
              <a:t> 모델 만들기”</a:t>
            </a:r>
            <a:endParaRPr sz="3000">
              <a:latin typeface="Nanum Gothic Coding"/>
              <a:ea typeface="Nanum Gothic Coding"/>
              <a:cs typeface="Nanum Gothic Coding"/>
              <a:sym typeface="Nanum Gothic Coding"/>
            </a:endParaRPr>
          </a:p>
        </p:txBody>
      </p:sp>
      <p:sp>
        <p:nvSpPr>
          <p:cNvPr id="147" name="Google Shape;147;gd3548c0e55_2_4"/>
          <p:cNvSpPr txBox="1"/>
          <p:nvPr/>
        </p:nvSpPr>
        <p:spPr>
          <a:xfrm>
            <a:off x="0" y="375225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Nanum Gothic Coding"/>
                <a:ea typeface="Nanum Gothic Coding"/>
                <a:cs typeface="Nanum Gothic Coding"/>
                <a:sym typeface="Nanum Gothic Coding"/>
              </a:rPr>
              <a:t>감시화면을 통한 아군과 적 구별, 적이 나타났을 때 위험 여부와 그 정도를 표시 </a:t>
            </a:r>
            <a:endParaRPr>
              <a:latin typeface="Nanum Gothic Coding"/>
              <a:ea typeface="Nanum Gothic Coding"/>
              <a:cs typeface="Nanum Gothic Coding"/>
              <a:sym typeface="Nanum Gothic Coding"/>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d3548c0e55_2_87"/>
          <p:cNvSpPr/>
          <p:nvPr/>
        </p:nvSpPr>
        <p:spPr>
          <a:xfrm>
            <a:off x="0" y="1485575"/>
            <a:ext cx="9144000" cy="396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d3548c0e55_2_87"/>
          <p:cNvSpPr txBox="1"/>
          <p:nvPr/>
        </p:nvSpPr>
        <p:spPr>
          <a:xfrm>
            <a:off x="0" y="297270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6000">
                <a:latin typeface="Do Hyeon"/>
                <a:ea typeface="Do Hyeon"/>
                <a:cs typeface="Do Hyeon"/>
                <a:sym typeface="Do Hyeon"/>
              </a:rPr>
              <a:t>Q &amp; A</a:t>
            </a:r>
            <a:endParaRPr b="1" sz="6000">
              <a:latin typeface="Do Hyeon"/>
              <a:ea typeface="Do Hyeon"/>
              <a:cs typeface="Do Hyeon"/>
              <a:sym typeface="Do Hye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gd3548c0e55_2_92"/>
          <p:cNvSpPr txBox="1"/>
          <p:nvPr/>
        </p:nvSpPr>
        <p:spPr>
          <a:xfrm>
            <a:off x="0" y="297270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6000">
                <a:latin typeface="Do Hyeon"/>
                <a:ea typeface="Do Hyeon"/>
                <a:cs typeface="Do Hyeon"/>
                <a:sym typeface="Do Hyeon"/>
              </a:rPr>
              <a:t>감사합니다!</a:t>
            </a:r>
            <a:endParaRPr b="1" sz="6000">
              <a:latin typeface="Do Hyeon"/>
              <a:ea typeface="Do Hyeon"/>
              <a:cs typeface="Do Hyeon"/>
              <a:sym typeface="Do Hye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d3548c0e55_2_10"/>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d3548c0e55_2_10"/>
          <p:cNvSpPr txBox="1"/>
          <p:nvPr/>
        </p:nvSpPr>
        <p:spPr>
          <a:xfrm>
            <a:off x="271546" y="376100"/>
            <a:ext cx="44571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600">
                <a:solidFill>
                  <a:schemeClr val="dk1"/>
                </a:solidFill>
                <a:latin typeface="Do Hyeon"/>
                <a:ea typeface="Do Hyeon"/>
                <a:cs typeface="Do Hyeon"/>
                <a:sym typeface="Do Hyeon"/>
              </a:rPr>
              <a:t>활용 방안</a:t>
            </a:r>
            <a:endParaRPr b="1" sz="3600">
              <a:solidFill>
                <a:schemeClr val="dk1"/>
              </a:solidFill>
              <a:latin typeface="Do Hyeon"/>
              <a:ea typeface="Do Hyeon"/>
              <a:cs typeface="Do Hyeon"/>
              <a:sym typeface="Do Hyeon"/>
            </a:endParaRPr>
          </a:p>
        </p:txBody>
      </p:sp>
      <p:cxnSp>
        <p:nvCxnSpPr>
          <p:cNvPr id="154" name="Google Shape;154;gd3548c0e55_2_10"/>
          <p:cNvCxnSpPr/>
          <p:nvPr/>
        </p:nvCxnSpPr>
        <p:spPr>
          <a:xfrm>
            <a:off x="442450" y="3912925"/>
            <a:ext cx="7991700" cy="0"/>
          </a:xfrm>
          <a:prstGeom prst="straightConnector1">
            <a:avLst/>
          </a:prstGeom>
          <a:noFill/>
          <a:ln cap="flat" cmpd="sng" w="28575">
            <a:solidFill>
              <a:srgbClr val="B7B7B7"/>
            </a:solidFill>
            <a:prstDash val="solid"/>
            <a:round/>
            <a:headEnd len="med" w="med" type="none"/>
            <a:tailEnd len="med" w="med" type="none"/>
          </a:ln>
        </p:spPr>
      </p:cxnSp>
      <p:cxnSp>
        <p:nvCxnSpPr>
          <p:cNvPr id="155" name="Google Shape;155;gd3548c0e55_2_10"/>
          <p:cNvCxnSpPr/>
          <p:nvPr/>
        </p:nvCxnSpPr>
        <p:spPr>
          <a:xfrm>
            <a:off x="4438300" y="1548625"/>
            <a:ext cx="0" cy="4728600"/>
          </a:xfrm>
          <a:prstGeom prst="straightConnector1">
            <a:avLst/>
          </a:prstGeom>
          <a:noFill/>
          <a:ln cap="flat" cmpd="sng" w="28575">
            <a:solidFill>
              <a:srgbClr val="CCCCCC"/>
            </a:solidFill>
            <a:prstDash val="solid"/>
            <a:round/>
            <a:headEnd len="med" w="med" type="none"/>
            <a:tailEnd len="med" w="med" type="none"/>
          </a:ln>
        </p:spPr>
      </p:cxnSp>
      <p:sp>
        <p:nvSpPr>
          <p:cNvPr id="156" name="Google Shape;156;gd3548c0e55_2_10"/>
          <p:cNvSpPr txBox="1"/>
          <p:nvPr/>
        </p:nvSpPr>
        <p:spPr>
          <a:xfrm>
            <a:off x="4939113" y="5877025"/>
            <a:ext cx="3152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Nanum Gothic Coding"/>
                <a:ea typeface="Nanum Gothic Coding"/>
                <a:cs typeface="Nanum Gothic Coding"/>
                <a:sym typeface="Nanum Gothic Coding"/>
              </a:rPr>
              <a:t>중범죄자 특정구역 출입 통제</a:t>
            </a:r>
            <a:endParaRPr>
              <a:latin typeface="Nanum Gothic Coding"/>
              <a:ea typeface="Nanum Gothic Coding"/>
              <a:cs typeface="Nanum Gothic Coding"/>
              <a:sym typeface="Nanum Gothic Coding"/>
            </a:endParaRPr>
          </a:p>
          <a:p>
            <a:pPr indent="0" lvl="0" marL="0" rtl="0" algn="ctr">
              <a:spcBef>
                <a:spcPts val="0"/>
              </a:spcBef>
              <a:spcAft>
                <a:spcPts val="0"/>
              </a:spcAft>
              <a:buNone/>
            </a:pPr>
            <a:r>
              <a:rPr lang="ko-KR">
                <a:latin typeface="Nanum Gothic Coding"/>
                <a:ea typeface="Nanum Gothic Coding"/>
                <a:cs typeface="Nanum Gothic Coding"/>
                <a:sym typeface="Nanum Gothic Coding"/>
              </a:rPr>
              <a:t>(아동 보호구역, 노인시설 등)</a:t>
            </a:r>
            <a:endParaRPr>
              <a:latin typeface="Nanum Gothic Coding"/>
              <a:ea typeface="Nanum Gothic Coding"/>
              <a:cs typeface="Nanum Gothic Coding"/>
              <a:sym typeface="Nanum Gothic Coding"/>
            </a:endParaRPr>
          </a:p>
        </p:txBody>
      </p:sp>
      <p:sp>
        <p:nvSpPr>
          <p:cNvPr id="157" name="Google Shape;157;gd3548c0e55_2_10"/>
          <p:cNvSpPr txBox="1"/>
          <p:nvPr/>
        </p:nvSpPr>
        <p:spPr>
          <a:xfrm>
            <a:off x="4786700" y="3367650"/>
            <a:ext cx="36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Nanum Gothic Coding"/>
                <a:ea typeface="Nanum Gothic Coding"/>
                <a:cs typeface="Nanum Gothic Coding"/>
                <a:sym typeface="Nanum Gothic Coding"/>
              </a:rPr>
              <a:t>특정 작업복을 입은 사람과 외부인 구분</a:t>
            </a:r>
            <a:endParaRPr>
              <a:latin typeface="Nanum Gothic Coding"/>
              <a:ea typeface="Nanum Gothic Coding"/>
              <a:cs typeface="Nanum Gothic Coding"/>
              <a:sym typeface="Nanum Gothic Coding"/>
            </a:endParaRPr>
          </a:p>
        </p:txBody>
      </p:sp>
      <p:sp>
        <p:nvSpPr>
          <p:cNvPr id="158" name="Google Shape;158;gd3548c0e55_2_10"/>
          <p:cNvSpPr txBox="1"/>
          <p:nvPr/>
        </p:nvSpPr>
        <p:spPr>
          <a:xfrm>
            <a:off x="1511950" y="3367650"/>
            <a:ext cx="20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Nanum Gothic Coding"/>
                <a:ea typeface="Nanum Gothic Coding"/>
                <a:cs typeface="Nanum Gothic Coding"/>
                <a:sym typeface="Nanum Gothic Coding"/>
              </a:rPr>
              <a:t>거주자와 외부인 구분</a:t>
            </a:r>
            <a:endParaRPr>
              <a:latin typeface="Nanum Gothic Coding"/>
              <a:ea typeface="Nanum Gothic Coding"/>
              <a:cs typeface="Nanum Gothic Coding"/>
              <a:sym typeface="Nanum Gothic Coding"/>
            </a:endParaRPr>
          </a:p>
        </p:txBody>
      </p:sp>
      <p:sp>
        <p:nvSpPr>
          <p:cNvPr id="159" name="Google Shape;159;gd3548c0e55_2_10"/>
          <p:cNvSpPr txBox="1"/>
          <p:nvPr/>
        </p:nvSpPr>
        <p:spPr>
          <a:xfrm>
            <a:off x="902350" y="5877025"/>
            <a:ext cx="3152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Nanum Gothic Coding"/>
                <a:ea typeface="Nanum Gothic Coding"/>
                <a:cs typeface="Nanum Gothic Coding"/>
                <a:sym typeface="Nanum Gothic Coding"/>
              </a:rPr>
              <a:t>마스크 착용여부 및 올바르게 착용하였는지 검사</a:t>
            </a:r>
            <a:endParaRPr>
              <a:latin typeface="Nanum Gothic Coding"/>
              <a:ea typeface="Nanum Gothic Coding"/>
              <a:cs typeface="Nanum Gothic Coding"/>
              <a:sym typeface="Nanum Gothic Coding"/>
            </a:endParaRPr>
          </a:p>
        </p:txBody>
      </p:sp>
      <p:pic>
        <p:nvPicPr>
          <p:cNvPr id="160" name="Google Shape;160;gd3548c0e55_2_10"/>
          <p:cNvPicPr preferRelativeResize="0"/>
          <p:nvPr/>
        </p:nvPicPr>
        <p:blipFill rotWithShape="1">
          <a:blip r:embed="rId3">
            <a:alphaModFix/>
          </a:blip>
          <a:srcRect b="14398" l="0" r="0" t="0"/>
          <a:stretch/>
        </p:blipFill>
        <p:spPr>
          <a:xfrm>
            <a:off x="1412225" y="1508775"/>
            <a:ext cx="2132650" cy="1825576"/>
          </a:xfrm>
          <a:prstGeom prst="rect">
            <a:avLst/>
          </a:prstGeom>
          <a:noFill/>
          <a:ln>
            <a:noFill/>
          </a:ln>
        </p:spPr>
      </p:pic>
      <p:pic>
        <p:nvPicPr>
          <p:cNvPr id="161" name="Google Shape;161;gd3548c0e55_2_10"/>
          <p:cNvPicPr preferRelativeResize="0"/>
          <p:nvPr/>
        </p:nvPicPr>
        <p:blipFill rotWithShape="1">
          <a:blip r:embed="rId4">
            <a:alphaModFix/>
          </a:blip>
          <a:srcRect b="16957" l="0" r="0" t="0"/>
          <a:stretch/>
        </p:blipFill>
        <p:spPr>
          <a:xfrm>
            <a:off x="1568988" y="4229325"/>
            <a:ext cx="1984126" cy="1647700"/>
          </a:xfrm>
          <a:prstGeom prst="rect">
            <a:avLst/>
          </a:prstGeom>
          <a:noFill/>
          <a:ln>
            <a:noFill/>
          </a:ln>
        </p:spPr>
      </p:pic>
      <p:pic>
        <p:nvPicPr>
          <p:cNvPr id="162" name="Google Shape;162;gd3548c0e55_2_10"/>
          <p:cNvPicPr preferRelativeResize="0"/>
          <p:nvPr/>
        </p:nvPicPr>
        <p:blipFill rotWithShape="1">
          <a:blip r:embed="rId5">
            <a:alphaModFix/>
          </a:blip>
          <a:srcRect b="12891" l="0" r="0" t="0"/>
          <a:stretch/>
        </p:blipFill>
        <p:spPr>
          <a:xfrm>
            <a:off x="5523238" y="1639325"/>
            <a:ext cx="1984126" cy="1728324"/>
          </a:xfrm>
          <a:prstGeom prst="rect">
            <a:avLst/>
          </a:prstGeom>
          <a:noFill/>
          <a:ln>
            <a:noFill/>
          </a:ln>
        </p:spPr>
      </p:pic>
      <p:pic>
        <p:nvPicPr>
          <p:cNvPr id="163" name="Google Shape;163;gd3548c0e55_2_10"/>
          <p:cNvPicPr preferRelativeResize="0"/>
          <p:nvPr/>
        </p:nvPicPr>
        <p:blipFill rotWithShape="1">
          <a:blip r:embed="rId6">
            <a:alphaModFix/>
          </a:blip>
          <a:srcRect b="12739" l="0" r="0" t="0"/>
          <a:stretch/>
        </p:blipFill>
        <p:spPr>
          <a:xfrm>
            <a:off x="5383325" y="4265900"/>
            <a:ext cx="1804350" cy="1574550"/>
          </a:xfrm>
          <a:prstGeom prst="rect">
            <a:avLst/>
          </a:prstGeom>
          <a:noFill/>
          <a:ln>
            <a:noFill/>
          </a:ln>
        </p:spPr>
      </p:pic>
      <p:sp>
        <p:nvSpPr>
          <p:cNvPr id="164" name="Google Shape;164;gd3548c0e55_2_10"/>
          <p:cNvSpPr/>
          <p:nvPr/>
        </p:nvSpPr>
        <p:spPr>
          <a:xfrm>
            <a:off x="7074725" y="4977475"/>
            <a:ext cx="554100" cy="554100"/>
          </a:xfrm>
          <a:prstGeom prst="mathMultiply">
            <a:avLst>
              <a:gd fmla="val 10093"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d35110d17f_1_65"/>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d35110d17f_1_65"/>
          <p:cNvSpPr txBox="1"/>
          <p:nvPr/>
        </p:nvSpPr>
        <p:spPr>
          <a:xfrm>
            <a:off x="271546" y="376100"/>
            <a:ext cx="44571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600">
                <a:solidFill>
                  <a:schemeClr val="dk1"/>
                </a:solidFill>
                <a:latin typeface="Do Hyeon"/>
                <a:ea typeface="Do Hyeon"/>
                <a:cs typeface="Do Hyeon"/>
                <a:sym typeface="Do Hyeon"/>
              </a:rPr>
              <a:t>활용 사례</a:t>
            </a:r>
            <a:endParaRPr b="1" sz="3600">
              <a:solidFill>
                <a:schemeClr val="dk1"/>
              </a:solidFill>
              <a:latin typeface="Do Hyeon"/>
              <a:ea typeface="Do Hyeon"/>
              <a:cs typeface="Do Hyeon"/>
              <a:sym typeface="Do Hyeon"/>
            </a:endParaRPr>
          </a:p>
        </p:txBody>
      </p:sp>
      <p:pic>
        <p:nvPicPr>
          <p:cNvPr id="171" name="Google Shape;171;gd35110d17f_1_65"/>
          <p:cNvPicPr preferRelativeResize="0"/>
          <p:nvPr/>
        </p:nvPicPr>
        <p:blipFill rotWithShape="1">
          <a:blip r:embed="rId3">
            <a:alphaModFix/>
          </a:blip>
          <a:srcRect b="6994" l="0" r="0" t="0"/>
          <a:stretch/>
        </p:blipFill>
        <p:spPr>
          <a:xfrm>
            <a:off x="1649425" y="1379800"/>
            <a:ext cx="5845150" cy="4793625"/>
          </a:xfrm>
          <a:prstGeom prst="rect">
            <a:avLst/>
          </a:prstGeom>
          <a:noFill/>
          <a:ln>
            <a:noFill/>
          </a:ln>
        </p:spPr>
      </p:pic>
      <p:sp>
        <p:nvSpPr>
          <p:cNvPr id="172" name="Google Shape;172;gd35110d17f_1_65"/>
          <p:cNvSpPr txBox="1"/>
          <p:nvPr/>
        </p:nvSpPr>
        <p:spPr>
          <a:xfrm>
            <a:off x="0" y="60834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Nanum Gothic Coding"/>
                <a:ea typeface="Nanum Gothic Coding"/>
                <a:cs typeface="Nanum Gothic Coding"/>
                <a:sym typeface="Nanum Gothic Coding"/>
              </a:rPr>
              <a:t>지디엘 시스템의 해안경비 시스템 : 해상 감시영역의 침입 표적 구분</a:t>
            </a:r>
            <a:endParaRPr>
              <a:latin typeface="Nanum Gothic Coding"/>
              <a:ea typeface="Nanum Gothic Coding"/>
              <a:cs typeface="Nanum Gothic Coding"/>
              <a:sym typeface="Nanum Gothic Coding"/>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d35110d17f_1_86"/>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d35110d17f_1_86"/>
          <p:cNvSpPr txBox="1"/>
          <p:nvPr/>
        </p:nvSpPr>
        <p:spPr>
          <a:xfrm>
            <a:off x="271546" y="376100"/>
            <a:ext cx="44571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600">
                <a:solidFill>
                  <a:schemeClr val="dk1"/>
                </a:solidFill>
                <a:latin typeface="Do Hyeon"/>
                <a:ea typeface="Do Hyeon"/>
                <a:cs typeface="Do Hyeon"/>
                <a:sym typeface="Do Hyeon"/>
              </a:rPr>
              <a:t>활용 사례</a:t>
            </a:r>
            <a:endParaRPr b="1" sz="3600">
              <a:solidFill>
                <a:schemeClr val="dk1"/>
              </a:solidFill>
              <a:latin typeface="Do Hyeon"/>
              <a:ea typeface="Do Hyeon"/>
              <a:cs typeface="Do Hyeon"/>
              <a:sym typeface="Do Hyeon"/>
            </a:endParaRPr>
          </a:p>
        </p:txBody>
      </p:sp>
      <p:pic>
        <p:nvPicPr>
          <p:cNvPr id="179" name="Google Shape;179;gd35110d17f_1_86"/>
          <p:cNvPicPr preferRelativeResize="0"/>
          <p:nvPr/>
        </p:nvPicPr>
        <p:blipFill>
          <a:blip r:embed="rId3">
            <a:alphaModFix/>
          </a:blip>
          <a:stretch>
            <a:fillRect/>
          </a:stretch>
        </p:blipFill>
        <p:spPr>
          <a:xfrm>
            <a:off x="1992650" y="2361538"/>
            <a:ext cx="5158691" cy="2744525"/>
          </a:xfrm>
          <a:prstGeom prst="rect">
            <a:avLst/>
          </a:prstGeom>
          <a:noFill/>
          <a:ln>
            <a:noFill/>
          </a:ln>
        </p:spPr>
      </p:pic>
      <p:sp>
        <p:nvSpPr>
          <p:cNvPr id="180" name="Google Shape;180;gd35110d17f_1_86"/>
          <p:cNvSpPr txBox="1"/>
          <p:nvPr/>
        </p:nvSpPr>
        <p:spPr>
          <a:xfrm>
            <a:off x="0" y="590335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latin typeface="Nanum Gothic Coding"/>
                <a:ea typeface="Nanum Gothic Coding"/>
                <a:cs typeface="Nanum Gothic Coding"/>
                <a:sym typeface="Nanum Gothic Coding"/>
              </a:rPr>
              <a:t>포스코 ICT의 비전 AI : 작업장 안전/보안 관리</a:t>
            </a:r>
            <a:endParaRPr>
              <a:latin typeface="Nanum Gothic Coding"/>
              <a:ea typeface="Nanum Gothic Coding"/>
              <a:cs typeface="Nanum Gothic Coding"/>
              <a:sym typeface="Nanum Gothic Coding"/>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d3548c0e55_2_14"/>
          <p:cNvSpPr/>
          <p:nvPr/>
        </p:nvSpPr>
        <p:spPr>
          <a:xfrm>
            <a:off x="0" y="0"/>
            <a:ext cx="9144000" cy="132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d3548c0e55_2_14"/>
          <p:cNvSpPr txBox="1"/>
          <p:nvPr/>
        </p:nvSpPr>
        <p:spPr>
          <a:xfrm>
            <a:off x="271544" y="376100"/>
            <a:ext cx="5259000" cy="554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600">
                <a:solidFill>
                  <a:schemeClr val="dk1"/>
                </a:solidFill>
                <a:latin typeface="Do Hyeon"/>
                <a:ea typeface="Do Hyeon"/>
                <a:cs typeface="Do Hyeon"/>
                <a:sym typeface="Do Hyeon"/>
              </a:rPr>
              <a:t>프로젝트 개요 : </a:t>
            </a:r>
            <a:r>
              <a:rPr b="1" lang="ko-KR" sz="2000">
                <a:solidFill>
                  <a:schemeClr val="dk1"/>
                </a:solidFill>
                <a:latin typeface="Do Hyeon"/>
                <a:ea typeface="Do Hyeon"/>
                <a:cs typeface="Do Hyeon"/>
                <a:sym typeface="Do Hyeon"/>
              </a:rPr>
              <a:t>기능과 데이터소스</a:t>
            </a:r>
            <a:endParaRPr b="1" sz="2000">
              <a:solidFill>
                <a:schemeClr val="dk1"/>
              </a:solidFill>
              <a:latin typeface="Do Hyeon"/>
              <a:ea typeface="Do Hyeon"/>
              <a:cs typeface="Do Hyeon"/>
              <a:sym typeface="Do Hyeon"/>
            </a:endParaRPr>
          </a:p>
        </p:txBody>
      </p:sp>
      <p:cxnSp>
        <p:nvCxnSpPr>
          <p:cNvPr id="187" name="Google Shape;187;gd3548c0e55_2_14"/>
          <p:cNvCxnSpPr/>
          <p:nvPr/>
        </p:nvCxnSpPr>
        <p:spPr>
          <a:xfrm>
            <a:off x="4572000" y="2096425"/>
            <a:ext cx="0" cy="2810100"/>
          </a:xfrm>
          <a:prstGeom prst="straightConnector1">
            <a:avLst/>
          </a:prstGeom>
          <a:noFill/>
          <a:ln cap="flat" cmpd="sng" w="9525">
            <a:solidFill>
              <a:srgbClr val="A5A5A5"/>
            </a:solidFill>
            <a:prstDash val="solid"/>
            <a:round/>
            <a:headEnd len="med" w="med" type="none"/>
            <a:tailEnd len="med" w="med" type="none"/>
          </a:ln>
        </p:spPr>
      </p:cxnSp>
      <p:sp>
        <p:nvSpPr>
          <p:cNvPr id="188" name="Google Shape;188;gd3548c0e55_2_14"/>
          <p:cNvSpPr txBox="1"/>
          <p:nvPr/>
        </p:nvSpPr>
        <p:spPr>
          <a:xfrm>
            <a:off x="2404950" y="2096425"/>
            <a:ext cx="209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latin typeface="Do Hyeon"/>
                <a:ea typeface="Do Hyeon"/>
                <a:cs typeface="Do Hyeon"/>
                <a:sym typeface="Do Hyeon"/>
              </a:rPr>
              <a:t>이미지 분류 모델링</a:t>
            </a:r>
            <a:endParaRPr sz="2000">
              <a:latin typeface="Do Hyeon"/>
              <a:ea typeface="Do Hyeon"/>
              <a:cs typeface="Do Hyeon"/>
              <a:sym typeface="Do Hyeon"/>
            </a:endParaRPr>
          </a:p>
        </p:txBody>
      </p:sp>
      <p:sp>
        <p:nvSpPr>
          <p:cNvPr id="189" name="Google Shape;189;gd3548c0e55_2_14"/>
          <p:cNvSpPr txBox="1"/>
          <p:nvPr/>
        </p:nvSpPr>
        <p:spPr>
          <a:xfrm>
            <a:off x="4767150" y="2096425"/>
            <a:ext cx="209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latin typeface="Do Hyeon"/>
                <a:ea typeface="Do Hyeon"/>
                <a:cs typeface="Do Hyeon"/>
                <a:sym typeface="Do Hyeon"/>
              </a:rPr>
              <a:t>객체 인식 모델링</a:t>
            </a:r>
            <a:endParaRPr sz="2000">
              <a:latin typeface="Do Hyeon"/>
              <a:ea typeface="Do Hyeon"/>
              <a:cs typeface="Do Hyeon"/>
              <a:sym typeface="Do Hyeon"/>
            </a:endParaRPr>
          </a:p>
        </p:txBody>
      </p:sp>
      <p:sp>
        <p:nvSpPr>
          <p:cNvPr id="190" name="Google Shape;190;gd3548c0e55_2_14"/>
          <p:cNvSpPr txBox="1"/>
          <p:nvPr/>
        </p:nvSpPr>
        <p:spPr>
          <a:xfrm>
            <a:off x="626400" y="2429100"/>
            <a:ext cx="37236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경보모델 : </a:t>
            </a:r>
            <a:r>
              <a:rPr lang="ko-KR">
                <a:solidFill>
                  <a:schemeClr val="dk1"/>
                </a:solidFill>
                <a:latin typeface="Malgun Gothic"/>
                <a:ea typeface="Malgun Gothic"/>
                <a:cs typeface="Malgun Gothic"/>
                <a:sym typeface="Malgun Gothic"/>
              </a:rPr>
              <a:t>좀비를 사람으로 예측하는 것을 최소화 (Recall 최대화)</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퇴치모델 : </a:t>
            </a:r>
            <a:r>
              <a:rPr lang="ko-KR">
                <a:solidFill>
                  <a:schemeClr val="dk1"/>
                </a:solidFill>
                <a:latin typeface="Malgun Gothic"/>
                <a:ea typeface="Malgun Gothic"/>
                <a:cs typeface="Malgun Gothic"/>
                <a:sym typeface="Malgun Gothic"/>
              </a:rPr>
              <a:t>사람을 좀비로 예측하는 것을 최소화 (Precision 최대화)</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b="1" lang="ko-KR">
                <a:latin typeface="Nanum Gothic Coding"/>
                <a:ea typeface="Nanum Gothic Coding"/>
                <a:cs typeface="Nanum Gothic Coding"/>
                <a:sym typeface="Nanum Gothic Coding"/>
              </a:rPr>
              <a:t>CNN</a:t>
            </a:r>
            <a:r>
              <a:rPr lang="ko-KR">
                <a:latin typeface="Nanum Gothic Coding"/>
                <a:ea typeface="Nanum Gothic Coding"/>
                <a:cs typeface="Nanum Gothic Coding"/>
                <a:sym typeface="Nanum Gothic Coding"/>
              </a:rPr>
              <a:t> 방식으로 수행</a:t>
            </a:r>
            <a:endParaRPr>
              <a:latin typeface="Nanum Gothic Coding"/>
              <a:ea typeface="Nanum Gothic Coding"/>
              <a:cs typeface="Nanum Gothic Coding"/>
              <a:sym typeface="Nanum Gothic Coding"/>
            </a:endParaRPr>
          </a:p>
        </p:txBody>
      </p:sp>
      <p:sp>
        <p:nvSpPr>
          <p:cNvPr id="191" name="Google Shape;191;gd3548c0e55_2_14"/>
          <p:cNvSpPr txBox="1"/>
          <p:nvPr/>
        </p:nvSpPr>
        <p:spPr>
          <a:xfrm>
            <a:off x="4772775" y="2657700"/>
            <a:ext cx="38211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이미지나 동영상에서 좀비를 탐지하고 영역표시를 하는 기능</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좀비가 있으면 위험여부를 표시하는 기능</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b="1" lang="ko-KR">
                <a:latin typeface="Nanum Gothic Coding"/>
                <a:ea typeface="Nanum Gothic Coding"/>
                <a:cs typeface="Nanum Gothic Coding"/>
                <a:sym typeface="Nanum Gothic Coding"/>
              </a:rPr>
              <a:t>YOLOv3</a:t>
            </a:r>
            <a:r>
              <a:rPr lang="ko-KR">
                <a:latin typeface="Nanum Gothic Coding"/>
                <a:ea typeface="Nanum Gothic Coding"/>
                <a:cs typeface="Nanum Gothic Coding"/>
                <a:sym typeface="Nanum Gothic Coding"/>
              </a:rPr>
              <a:t> 기법으로 수행</a:t>
            </a:r>
            <a:endParaRPr>
              <a:latin typeface="Nanum Gothic Coding"/>
              <a:ea typeface="Nanum Gothic Coding"/>
              <a:cs typeface="Nanum Gothic Coding"/>
              <a:sym typeface="Nanum Gothic Coding"/>
            </a:endParaRPr>
          </a:p>
        </p:txBody>
      </p:sp>
      <p:cxnSp>
        <p:nvCxnSpPr>
          <p:cNvPr id="192" name="Google Shape;192;gd3548c0e55_2_14"/>
          <p:cNvCxnSpPr/>
          <p:nvPr/>
        </p:nvCxnSpPr>
        <p:spPr>
          <a:xfrm>
            <a:off x="193575" y="4939175"/>
            <a:ext cx="8655600" cy="0"/>
          </a:xfrm>
          <a:prstGeom prst="straightConnector1">
            <a:avLst/>
          </a:prstGeom>
          <a:noFill/>
          <a:ln cap="flat" cmpd="sng" w="9525">
            <a:solidFill>
              <a:srgbClr val="A5A5A5"/>
            </a:solidFill>
            <a:prstDash val="solid"/>
            <a:round/>
            <a:headEnd len="med" w="med" type="none"/>
            <a:tailEnd len="med" w="med" type="none"/>
          </a:ln>
        </p:spPr>
      </p:cxnSp>
      <p:sp>
        <p:nvSpPr>
          <p:cNvPr id="193" name="Google Shape;193;gd3548c0e55_2_14"/>
          <p:cNvSpPr txBox="1"/>
          <p:nvPr/>
        </p:nvSpPr>
        <p:spPr>
          <a:xfrm>
            <a:off x="1921725" y="5452950"/>
            <a:ext cx="138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000">
                <a:latin typeface="Do Hyeon"/>
                <a:ea typeface="Do Hyeon"/>
                <a:cs typeface="Do Hyeon"/>
                <a:sym typeface="Do Hyeon"/>
              </a:rPr>
              <a:t>데이터 소스</a:t>
            </a:r>
            <a:endParaRPr sz="2000">
              <a:latin typeface="Do Hyeon"/>
              <a:ea typeface="Do Hyeon"/>
              <a:cs typeface="Do Hyeon"/>
              <a:sym typeface="Do Hyeon"/>
            </a:endParaRPr>
          </a:p>
        </p:txBody>
      </p:sp>
      <p:sp>
        <p:nvSpPr>
          <p:cNvPr id="194" name="Google Shape;194;gd3548c0e55_2_14"/>
          <p:cNvSpPr txBox="1"/>
          <p:nvPr/>
        </p:nvSpPr>
        <p:spPr>
          <a:xfrm>
            <a:off x="3982425" y="5363100"/>
            <a:ext cx="38211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워킹데드 시즌 7, 시즌 9 전편</a:t>
            </a:r>
            <a:endParaRPr>
              <a:latin typeface="Nanum Gothic Coding"/>
              <a:ea typeface="Nanum Gothic Coding"/>
              <a:cs typeface="Nanum Gothic Coding"/>
              <a:sym typeface="Nanum Gothic Coding"/>
            </a:endParaRPr>
          </a:p>
          <a:p>
            <a:pPr indent="-317500" lvl="0" marL="457200" rtl="0" algn="l">
              <a:lnSpc>
                <a:spcPct val="115000"/>
              </a:lnSpc>
              <a:spcBef>
                <a:spcPts val="0"/>
              </a:spcBef>
              <a:spcAft>
                <a:spcPts val="0"/>
              </a:spcAft>
              <a:buSzPts val="1400"/>
              <a:buFont typeface="Nanum Gothic Coding"/>
              <a:buChar char="-"/>
            </a:pPr>
            <a:r>
              <a:rPr lang="ko-KR">
                <a:latin typeface="Nanum Gothic Coding"/>
                <a:ea typeface="Nanum Gothic Coding"/>
                <a:cs typeface="Nanum Gothic Coding"/>
                <a:sym typeface="Nanum Gothic Coding"/>
              </a:rPr>
              <a:t>라이센스 프리 구글 이미지</a:t>
            </a:r>
            <a:endParaRPr>
              <a:latin typeface="Nanum Gothic Coding"/>
              <a:ea typeface="Nanum Gothic Coding"/>
              <a:cs typeface="Nanum Gothic Coding"/>
              <a:sym typeface="Nanum Gothic Coding"/>
            </a:endParaRPr>
          </a:p>
        </p:txBody>
      </p:sp>
      <p:graphicFrame>
        <p:nvGraphicFramePr>
          <p:cNvPr id="195" name="Google Shape;195;gd3548c0e55_2_14"/>
          <p:cNvGraphicFramePr/>
          <p:nvPr/>
        </p:nvGraphicFramePr>
        <p:xfrm>
          <a:off x="9703550" y="-96362"/>
          <a:ext cx="3000000" cy="3000000"/>
        </p:xfrm>
        <a:graphic>
          <a:graphicData uri="http://schemas.openxmlformats.org/drawingml/2006/table">
            <a:tbl>
              <a:tblPr>
                <a:noFill/>
                <a:tableStyleId>{01AA8764-51A2-461A-A366-EE6EB4E1E741}</a:tableStyleId>
              </a:tblPr>
              <a:tblGrid>
                <a:gridCol w="1085950"/>
                <a:gridCol w="1085950"/>
                <a:gridCol w="1085950"/>
                <a:gridCol w="1085950"/>
              </a:tblGrid>
              <a:tr h="533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2">
                  <a:txBody>
                    <a:bodyPr/>
                    <a:lstStyle/>
                    <a:p>
                      <a:pPr indent="0" lvl="0" marL="0" rtl="0" algn="l">
                        <a:spcBef>
                          <a:spcPts val="0"/>
                        </a:spcBef>
                        <a:spcAft>
                          <a:spcPts val="0"/>
                        </a:spcAft>
                        <a:buNone/>
                      </a:pPr>
                      <a:r>
                        <a:rPr lang="ko-KR"/>
                        <a:t>Actual</a:t>
                      </a:r>
                      <a:endParaRPr/>
                    </a:p>
                  </a:txBody>
                  <a:tcPr marT="91425" marB="91425" marR="91425" marL="91425"/>
                </a:tc>
                <a:tc hMerge="1"/>
              </a:tr>
              <a:tr h="533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ko-KR"/>
                        <a:t>Zombie</a:t>
                      </a:r>
                      <a:endParaRPr/>
                    </a:p>
                  </a:txBody>
                  <a:tcPr marT="91425" marB="91425" marR="91425" marL="91425"/>
                </a:tc>
                <a:tc>
                  <a:txBody>
                    <a:bodyPr/>
                    <a:lstStyle/>
                    <a:p>
                      <a:pPr indent="0" lvl="0" marL="0" rtl="0" algn="l">
                        <a:spcBef>
                          <a:spcPts val="0"/>
                        </a:spcBef>
                        <a:spcAft>
                          <a:spcPts val="0"/>
                        </a:spcAft>
                        <a:buNone/>
                      </a:pPr>
                      <a:r>
                        <a:rPr lang="ko-KR"/>
                        <a:t>Human</a:t>
                      </a:r>
                      <a:endParaRPr/>
                    </a:p>
                  </a:txBody>
                  <a:tcPr marT="91425" marB="91425" marR="91425" marL="91425"/>
                </a:tc>
              </a:tr>
              <a:tr h="609575">
                <a:tc rowSpan="2">
                  <a:txBody>
                    <a:bodyPr/>
                    <a:lstStyle/>
                    <a:p>
                      <a:pPr indent="0" lvl="0" marL="0" rtl="0" algn="l">
                        <a:spcBef>
                          <a:spcPts val="0"/>
                        </a:spcBef>
                        <a:spcAft>
                          <a:spcPts val="0"/>
                        </a:spcAft>
                        <a:buNone/>
                      </a:pPr>
                      <a:r>
                        <a:rPr lang="ko-KR"/>
                        <a:t>Pr</a:t>
                      </a:r>
                      <a:r>
                        <a:rPr lang="ko-KR"/>
                        <a:t>edic</a:t>
                      </a:r>
                      <a:r>
                        <a:rPr lang="ko-KR"/>
                        <a:t>ted</a:t>
                      </a:r>
                      <a:endParaRPr/>
                    </a:p>
                  </a:txBody>
                  <a:tcPr marT="91425" marB="91425" marR="91425" marL="91425"/>
                </a:tc>
                <a:tc>
                  <a:txBody>
                    <a:bodyPr/>
                    <a:lstStyle/>
                    <a:p>
                      <a:pPr indent="0" lvl="0" marL="0" rtl="0" algn="l">
                        <a:spcBef>
                          <a:spcPts val="0"/>
                        </a:spcBef>
                        <a:spcAft>
                          <a:spcPts val="0"/>
                        </a:spcAft>
                        <a:buNone/>
                      </a:pPr>
                      <a:r>
                        <a:rPr lang="ko-KR"/>
                        <a:t>Zombie</a:t>
                      </a:r>
                      <a:endParaRPr/>
                    </a:p>
                  </a:txBody>
                  <a:tcPr marT="91425" marB="91425" marR="91425" marL="91425"/>
                </a:tc>
                <a:tc>
                  <a:txBody>
                    <a:bodyPr/>
                    <a:lstStyle/>
                    <a:p>
                      <a:pPr indent="0" lvl="0" marL="0" rtl="0" algn="l">
                        <a:spcBef>
                          <a:spcPts val="0"/>
                        </a:spcBef>
                        <a:spcAft>
                          <a:spcPts val="0"/>
                        </a:spcAft>
                        <a:buNone/>
                      </a:pPr>
                      <a:r>
                        <a:rPr lang="ko-KR"/>
                        <a:t>[정답]좀비 예측</a:t>
                      </a:r>
                      <a:endParaRPr/>
                    </a:p>
                  </a:txBody>
                  <a:tcPr marT="91425" marB="91425" marR="91425" marL="91425">
                    <a:solidFill>
                      <a:srgbClr val="FF9900"/>
                    </a:solidFill>
                  </a:tcPr>
                </a:tc>
                <a:tc>
                  <a:txBody>
                    <a:bodyPr/>
                    <a:lstStyle/>
                    <a:p>
                      <a:pPr indent="0" lvl="0" marL="0" rtl="0" algn="l">
                        <a:spcBef>
                          <a:spcPts val="0"/>
                        </a:spcBef>
                        <a:spcAft>
                          <a:spcPts val="0"/>
                        </a:spcAft>
                        <a:buNone/>
                      </a:pPr>
                      <a:r>
                        <a:rPr lang="ko-KR"/>
                        <a:t>[틀림]좀비 예측</a:t>
                      </a:r>
                      <a:endParaRPr/>
                    </a:p>
                  </a:txBody>
                  <a:tcPr marT="91425" marB="91425" marR="91425" marL="91425">
                    <a:solidFill>
                      <a:srgbClr val="FF9900"/>
                    </a:solidFill>
                  </a:tcPr>
                </a:tc>
              </a:tr>
              <a:tr h="609575">
                <a:tc vMerge="1"/>
                <a:tc>
                  <a:txBody>
                    <a:bodyPr/>
                    <a:lstStyle/>
                    <a:p>
                      <a:pPr indent="0" lvl="0" marL="0" rtl="0" algn="l">
                        <a:spcBef>
                          <a:spcPts val="0"/>
                        </a:spcBef>
                        <a:spcAft>
                          <a:spcPts val="0"/>
                        </a:spcAft>
                        <a:buNone/>
                      </a:pPr>
                      <a:r>
                        <a:rPr lang="ko-KR"/>
                        <a:t>Human</a:t>
                      </a:r>
                      <a:endParaRPr/>
                    </a:p>
                  </a:txBody>
                  <a:tcPr marT="91425" marB="91425" marR="91425" marL="91425"/>
                </a:tc>
                <a:tc>
                  <a:txBody>
                    <a:bodyPr/>
                    <a:lstStyle/>
                    <a:p>
                      <a:pPr indent="0" lvl="0" marL="0" rtl="0" algn="l">
                        <a:spcBef>
                          <a:spcPts val="0"/>
                        </a:spcBef>
                        <a:spcAft>
                          <a:spcPts val="0"/>
                        </a:spcAft>
                        <a:buNone/>
                      </a:pPr>
                      <a:r>
                        <a:rPr lang="ko-KR"/>
                        <a:t>[틀림]사람 예측</a:t>
                      </a:r>
                      <a:endParaRPr/>
                    </a:p>
                  </a:txBody>
                  <a:tcPr marT="91425" marB="91425" marR="91425" marL="91425"/>
                </a:tc>
                <a:tc>
                  <a:txBody>
                    <a:bodyPr/>
                    <a:lstStyle/>
                    <a:p>
                      <a:pPr indent="0" lvl="0" marL="0" rtl="0" algn="l">
                        <a:spcBef>
                          <a:spcPts val="0"/>
                        </a:spcBef>
                        <a:spcAft>
                          <a:spcPts val="0"/>
                        </a:spcAft>
                        <a:buNone/>
                      </a:pPr>
                      <a:r>
                        <a:rPr lang="ko-KR"/>
                        <a:t>[정답]사함 예측</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2020-08-06T07:24:31Z</dcterms:created>
  <dc:creator>multicampus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C:\Users\multicampus\Desktop\유형2\8. 프로젝트\포트폴리오_인터페이스 개발_조이름3.pptx</vt:lpwstr>
  </property>
</Properties>
</file>